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4"/>
  </p:sldMasterIdLst>
  <p:notesMasterIdLst>
    <p:notesMasterId r:id="rId41"/>
  </p:notesMasterIdLst>
  <p:sldIdLst>
    <p:sldId id="256" r:id="rId5"/>
    <p:sldId id="284" r:id="rId6"/>
    <p:sldId id="266" r:id="rId7"/>
    <p:sldId id="265" r:id="rId8"/>
    <p:sldId id="285" r:id="rId9"/>
    <p:sldId id="286" r:id="rId10"/>
    <p:sldId id="289" r:id="rId11"/>
    <p:sldId id="290" r:id="rId12"/>
    <p:sldId id="291" r:id="rId13"/>
    <p:sldId id="292" r:id="rId14"/>
    <p:sldId id="293" r:id="rId15"/>
    <p:sldId id="287" r:id="rId16"/>
    <p:sldId id="288" r:id="rId17"/>
    <p:sldId id="294" r:id="rId18"/>
    <p:sldId id="295" r:id="rId19"/>
    <p:sldId id="296" r:id="rId20"/>
    <p:sldId id="262" r:id="rId21"/>
    <p:sldId id="276" r:id="rId22"/>
    <p:sldId id="275" r:id="rId23"/>
    <p:sldId id="272" r:id="rId24"/>
    <p:sldId id="281" r:id="rId25"/>
    <p:sldId id="260" r:id="rId26"/>
    <p:sldId id="269" r:id="rId27"/>
    <p:sldId id="273" r:id="rId28"/>
    <p:sldId id="274" r:id="rId29"/>
    <p:sldId id="267" r:id="rId30"/>
    <p:sldId id="278" r:id="rId31"/>
    <p:sldId id="283" r:id="rId32"/>
    <p:sldId id="268" r:id="rId33"/>
    <p:sldId id="270" r:id="rId34"/>
    <p:sldId id="271" r:id="rId35"/>
    <p:sldId id="277" r:id="rId36"/>
    <p:sldId id="279" r:id="rId37"/>
    <p:sldId id="258" r:id="rId38"/>
    <p:sldId id="264" r:id="rId39"/>
    <p:sldId id="297" r:id="rId40"/>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DECB6D-EF0D-4483-9B0E-A52F9C2F34F1}" v="1" dt="2020-03-26T17:51:56.8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76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openxmlformats.org/officeDocument/2006/relationships/customXml" Target="../customXml/item4.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E5A5EEEB-E10E-44AA-AA3C-D6411F40A248}" type="datetimeFigureOut">
              <a:rPr lang="en-US" smtClean="0"/>
              <a:t>3/26/2020</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BAE8B4C0-81DF-4563-9D75-7D249BEBDC76}" type="slidenum">
              <a:rPr lang="en-US" smtClean="0"/>
              <a:t>‹#›</a:t>
            </a:fld>
            <a:endParaRPr lang="en-US"/>
          </a:p>
        </p:txBody>
      </p:sp>
    </p:spTree>
    <p:extLst>
      <p:ext uri="{BB962C8B-B14F-4D97-AF65-F5344CB8AC3E}">
        <p14:creationId xmlns:p14="http://schemas.microsoft.com/office/powerpoint/2010/main" val="540370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2</a:t>
            </a:fld>
            <a:endParaRPr lang="en-US"/>
          </a:p>
        </p:txBody>
      </p:sp>
    </p:spTree>
    <p:extLst>
      <p:ext uri="{BB962C8B-B14F-4D97-AF65-F5344CB8AC3E}">
        <p14:creationId xmlns:p14="http://schemas.microsoft.com/office/powerpoint/2010/main" val="1732078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13</a:t>
            </a:fld>
            <a:endParaRPr lang="en-US"/>
          </a:p>
        </p:txBody>
      </p:sp>
    </p:spTree>
    <p:extLst>
      <p:ext uri="{BB962C8B-B14F-4D97-AF65-F5344CB8AC3E}">
        <p14:creationId xmlns:p14="http://schemas.microsoft.com/office/powerpoint/2010/main" val="124254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14</a:t>
            </a:fld>
            <a:endParaRPr lang="en-US"/>
          </a:p>
        </p:txBody>
      </p:sp>
    </p:spTree>
    <p:extLst>
      <p:ext uri="{BB962C8B-B14F-4D97-AF65-F5344CB8AC3E}">
        <p14:creationId xmlns:p14="http://schemas.microsoft.com/office/powerpoint/2010/main" val="3617721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15</a:t>
            </a:fld>
            <a:endParaRPr lang="en-US"/>
          </a:p>
        </p:txBody>
      </p:sp>
    </p:spTree>
    <p:extLst>
      <p:ext uri="{BB962C8B-B14F-4D97-AF65-F5344CB8AC3E}">
        <p14:creationId xmlns:p14="http://schemas.microsoft.com/office/powerpoint/2010/main" val="1188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16</a:t>
            </a:fld>
            <a:endParaRPr lang="en-US"/>
          </a:p>
        </p:txBody>
      </p:sp>
    </p:spTree>
    <p:extLst>
      <p:ext uri="{BB962C8B-B14F-4D97-AF65-F5344CB8AC3E}">
        <p14:creationId xmlns:p14="http://schemas.microsoft.com/office/powerpoint/2010/main" val="103638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E8B4C0-81DF-4563-9D75-7D249BEBDC76}" type="slidenum">
              <a:rPr lang="en-US" smtClean="0"/>
              <a:t>34</a:t>
            </a:fld>
            <a:endParaRPr lang="en-US"/>
          </a:p>
        </p:txBody>
      </p:sp>
    </p:spTree>
    <p:extLst>
      <p:ext uri="{BB962C8B-B14F-4D97-AF65-F5344CB8AC3E}">
        <p14:creationId xmlns:p14="http://schemas.microsoft.com/office/powerpoint/2010/main" val="39816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36</a:t>
            </a:fld>
            <a:endParaRPr lang="en-US"/>
          </a:p>
        </p:txBody>
      </p:sp>
    </p:spTree>
    <p:extLst>
      <p:ext uri="{BB962C8B-B14F-4D97-AF65-F5344CB8AC3E}">
        <p14:creationId xmlns:p14="http://schemas.microsoft.com/office/powerpoint/2010/main" val="794961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E8B4C0-81DF-4563-9D75-7D249BEBDC76}" type="slidenum">
              <a:rPr lang="en-US" smtClean="0"/>
              <a:t>3</a:t>
            </a:fld>
            <a:endParaRPr lang="en-US"/>
          </a:p>
        </p:txBody>
      </p:sp>
    </p:spTree>
    <p:extLst>
      <p:ext uri="{BB962C8B-B14F-4D97-AF65-F5344CB8AC3E}">
        <p14:creationId xmlns:p14="http://schemas.microsoft.com/office/powerpoint/2010/main" val="837653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6</a:t>
            </a:fld>
            <a:endParaRPr lang="en-US"/>
          </a:p>
        </p:txBody>
      </p:sp>
    </p:spTree>
    <p:extLst>
      <p:ext uri="{BB962C8B-B14F-4D97-AF65-F5344CB8AC3E}">
        <p14:creationId xmlns:p14="http://schemas.microsoft.com/office/powerpoint/2010/main" val="3543184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7</a:t>
            </a:fld>
            <a:endParaRPr lang="en-US"/>
          </a:p>
        </p:txBody>
      </p:sp>
    </p:spTree>
    <p:extLst>
      <p:ext uri="{BB962C8B-B14F-4D97-AF65-F5344CB8AC3E}">
        <p14:creationId xmlns:p14="http://schemas.microsoft.com/office/powerpoint/2010/main" val="13135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8</a:t>
            </a:fld>
            <a:endParaRPr lang="en-US"/>
          </a:p>
        </p:txBody>
      </p:sp>
    </p:spTree>
    <p:extLst>
      <p:ext uri="{BB962C8B-B14F-4D97-AF65-F5344CB8AC3E}">
        <p14:creationId xmlns:p14="http://schemas.microsoft.com/office/powerpoint/2010/main" val="1251865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9</a:t>
            </a:fld>
            <a:endParaRPr lang="en-US"/>
          </a:p>
        </p:txBody>
      </p:sp>
    </p:spTree>
    <p:extLst>
      <p:ext uri="{BB962C8B-B14F-4D97-AF65-F5344CB8AC3E}">
        <p14:creationId xmlns:p14="http://schemas.microsoft.com/office/powerpoint/2010/main" val="3350656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10</a:t>
            </a:fld>
            <a:endParaRPr lang="en-US"/>
          </a:p>
        </p:txBody>
      </p:sp>
    </p:spTree>
    <p:extLst>
      <p:ext uri="{BB962C8B-B14F-4D97-AF65-F5344CB8AC3E}">
        <p14:creationId xmlns:p14="http://schemas.microsoft.com/office/powerpoint/2010/main" val="3010993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11</a:t>
            </a:fld>
            <a:endParaRPr lang="en-US"/>
          </a:p>
        </p:txBody>
      </p:sp>
    </p:spTree>
    <p:extLst>
      <p:ext uri="{BB962C8B-B14F-4D97-AF65-F5344CB8AC3E}">
        <p14:creationId xmlns:p14="http://schemas.microsoft.com/office/powerpoint/2010/main" val="1491839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B4C0-81DF-4563-9D75-7D249BEBDC76}" type="slidenum">
              <a:rPr lang="en-US" smtClean="0"/>
              <a:t>12</a:t>
            </a:fld>
            <a:endParaRPr lang="en-US"/>
          </a:p>
        </p:txBody>
      </p:sp>
    </p:spTree>
    <p:extLst>
      <p:ext uri="{BB962C8B-B14F-4D97-AF65-F5344CB8AC3E}">
        <p14:creationId xmlns:p14="http://schemas.microsoft.com/office/powerpoint/2010/main" val="3201993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E6A330-9F6A-45D2-9D72-9144D9FFE268}"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42544-9DB8-4637-9C3B-3F039FA5CB06}"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065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6A330-9F6A-45D2-9D72-9144D9FFE268}"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175004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6A330-9F6A-45D2-9D72-9144D9FFE268}"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412621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6A330-9F6A-45D2-9D72-9144D9FFE268}"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382655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6A330-9F6A-45D2-9D72-9144D9FFE268}"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42544-9DB8-4637-9C3B-3F039FA5CB06}"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691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E6A330-9F6A-45D2-9D72-9144D9FFE268}"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118799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E6A330-9F6A-45D2-9D72-9144D9FFE268}"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164799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E6A330-9F6A-45D2-9D72-9144D9FFE268}"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146972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FE6A330-9F6A-45D2-9D72-9144D9FFE268}" type="datetimeFigureOut">
              <a:rPr lang="en-US" smtClean="0"/>
              <a:t>3/26/2020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36426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DFE6A330-9F6A-45D2-9D72-9144D9FFE268}" type="datetimeFigureOut">
              <a:rPr lang="en-US" smtClean="0"/>
              <a:t>3/26/2020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F642544-9DB8-4637-9C3B-3F039FA5CB06}" type="slidenum">
              <a:rPr lang="en-US" smtClean="0"/>
              <a:t>‹#›</a:t>
            </a:fld>
            <a:endParaRPr lang="en-US"/>
          </a:p>
        </p:txBody>
      </p:sp>
    </p:spTree>
    <p:extLst>
      <p:ext uri="{BB962C8B-B14F-4D97-AF65-F5344CB8AC3E}">
        <p14:creationId xmlns:p14="http://schemas.microsoft.com/office/powerpoint/2010/main" val="1689467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6A330-9F6A-45D2-9D72-9144D9FFE268}"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42544-9DB8-4637-9C3B-3F039FA5CB06}" type="slidenum">
              <a:rPr lang="en-US" smtClean="0"/>
              <a:t>‹#›</a:t>
            </a:fld>
            <a:endParaRPr lang="en-US"/>
          </a:p>
        </p:txBody>
      </p:sp>
    </p:spTree>
    <p:extLst>
      <p:ext uri="{BB962C8B-B14F-4D97-AF65-F5344CB8AC3E}">
        <p14:creationId xmlns:p14="http://schemas.microsoft.com/office/powerpoint/2010/main" val="249279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DFE6A330-9F6A-45D2-9D72-9144D9FFE268}" type="datetimeFigureOut">
              <a:rPr lang="en-US" smtClean="0"/>
              <a:t>3/26/2020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F642544-9DB8-4637-9C3B-3F039FA5CB06}"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409964"/>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www.vidyo.com/solutions/healthcare/" TargetMode="External"/><Relationship Id="rId3" Type="http://schemas.openxmlformats.org/officeDocument/2006/relationships/hyperlink" Target="https://www.adobe.com/industries/healthcare.html" TargetMode="External"/><Relationship Id="rId7" Type="http://schemas.openxmlformats.org/officeDocument/2006/relationships/hyperlink" Target="https://doxy.me/" TargetMode="External"/><Relationship Id="rId2" Type="http://schemas.openxmlformats.org/officeDocument/2006/relationships/hyperlink" Target="https://zoom.us/plan/healthcare" TargetMode="External"/><Relationship Id="rId1" Type="http://schemas.openxmlformats.org/officeDocument/2006/relationships/slideLayout" Target="../slideLayouts/slideLayout2.xml"/><Relationship Id="rId6" Type="http://schemas.openxmlformats.org/officeDocument/2006/relationships/hyperlink" Target="https://www.gotomeeting.com/meeting/hd-video-conferencing-resources/documents-reports/gotomeeting-and-hipaa#.VmNYJbiDFBc" TargetMode="External"/><Relationship Id="rId5" Type="http://schemas.openxmlformats.org/officeDocument/2006/relationships/hyperlink" Target="http://www.cisco.com/web/strategy/healthcare/webex_for_healthcare.html" TargetMode="External"/><Relationship Id="rId4" Type="http://schemas.openxmlformats.org/officeDocument/2006/relationships/hyperlink" Target="https://support.bluejeans.com/sites/default/files/support/u116/Blue%20Jeans%20Telehealth%20Data%20Sheet.pdf" TargetMode="External"/><Relationship Id="rId9" Type="http://schemas.openxmlformats.org/officeDocument/2006/relationships/hyperlink" Target="https://vsee.co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s://doi.org/10.5195/ijt.2017.621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doi.org/10.5014/ajot.2018.024786"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doi.org/10.1080/19411243.2013.86076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oi.org/10.5015/ajot.2018.72S219" TargetMode="External"/><Relationship Id="rId7" Type="http://schemas.openxmlformats.org/officeDocument/2006/relationships/hyperlink" Target="https://hhs.texas.gov/about-hhs/communications-events/news/2018/08/reminder-telemedicine-telehealth-benefit-policy-changes-related-s-b-1107-effective-october-1-201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ptot.texas.gov/page/act-and-rules" TargetMode="External"/><Relationship Id="rId5" Type="http://schemas.openxmlformats.org/officeDocument/2006/relationships/hyperlink" Target="https://www.ptot.texas.gov/page/ot-acts-and-rules" TargetMode="External"/><Relationship Id="rId4" Type="http://schemas.openxmlformats.org/officeDocument/2006/relationships/hyperlink" Target="http://www.apta.org/Telehealth/"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9379"/>
            <a:ext cx="7772400" cy="2460625"/>
          </a:xfrm>
        </p:spPr>
        <p:txBody>
          <a:bodyPr>
            <a:normAutofit/>
          </a:bodyPr>
          <a:lstStyle/>
          <a:p>
            <a:r>
              <a:rPr lang="en-US" sz="6000" dirty="0"/>
              <a:t>Telehealth Opportunities for Increasing Access and Efficiency</a:t>
            </a:r>
          </a:p>
        </p:txBody>
      </p:sp>
      <p:sp>
        <p:nvSpPr>
          <p:cNvPr id="3" name="Subtitle 2"/>
          <p:cNvSpPr>
            <a:spLocks noGrp="1"/>
          </p:cNvSpPr>
          <p:nvPr>
            <p:ph type="subTitle" idx="1"/>
          </p:nvPr>
        </p:nvSpPr>
        <p:spPr/>
        <p:txBody>
          <a:bodyPr>
            <a:normAutofit fontScale="85000" lnSpcReduction="20000"/>
          </a:bodyPr>
          <a:lstStyle/>
          <a:p>
            <a:r>
              <a:rPr lang="en-US" sz="2400" b="1" dirty="0"/>
              <a:t>Stephanie Johnston, OTR, MA, OTD, FAOTA</a:t>
            </a:r>
          </a:p>
          <a:p>
            <a:r>
              <a:rPr lang="en-US" sz="2400" b="1" dirty="0"/>
              <a:t>Jean E. Polichino, OTR, MS, FAOTA</a:t>
            </a:r>
          </a:p>
          <a:p>
            <a:r>
              <a:rPr lang="en-US" sz="2400" b="1" dirty="0"/>
              <a:t>June 7, 2019</a:t>
            </a:r>
          </a:p>
        </p:txBody>
      </p:sp>
    </p:spTree>
    <p:extLst>
      <p:ext uri="{BB962C8B-B14F-4D97-AF65-F5344CB8AC3E}">
        <p14:creationId xmlns:p14="http://schemas.microsoft.com/office/powerpoint/2010/main" val="188164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590800"/>
            <a:ext cx="8001000" cy="2031325"/>
          </a:xfrm>
          <a:prstGeom prst="rect">
            <a:avLst/>
          </a:prstGeom>
        </p:spPr>
        <p:txBody>
          <a:bodyPr wrap="square">
            <a:spAutoFit/>
          </a:bodyPr>
          <a:lstStyle/>
          <a:p>
            <a:r>
              <a:rPr lang="en-US" dirty="0"/>
              <a:t>(1) Only an occupational therapist may initiate, develop, modify or complete an occupational therapy plan of care. It is a violation of the OT Practice Act for anyone other than the occupational therapist to dictate, or attempt to dictate, when occupational therapy services should or should not be provided, the nature and frequency of services that are provided, when the client should be discharged, or any other aspect of the provision of occupational therapy as set out in the OT Act and Rules.</a:t>
            </a:r>
          </a:p>
        </p:txBody>
      </p:sp>
      <p:sp>
        <p:nvSpPr>
          <p:cNvPr id="3" name="Title 2"/>
          <p:cNvSpPr>
            <a:spLocks noGrp="1"/>
          </p:cNvSpPr>
          <p:nvPr>
            <p:ph type="title"/>
          </p:nvPr>
        </p:nvSpPr>
        <p:spPr/>
        <p:txBody>
          <a:bodyPr/>
          <a:lstStyle/>
          <a:p>
            <a:r>
              <a:rPr lang="en-US" dirty="0"/>
              <a:t>(f) Plan of Care</a:t>
            </a:r>
          </a:p>
        </p:txBody>
      </p:sp>
      <p:sp>
        <p:nvSpPr>
          <p:cNvPr id="4" name="Rectangle 3"/>
          <p:cNvSpPr/>
          <p:nvPr/>
        </p:nvSpPr>
        <p:spPr>
          <a:xfrm>
            <a:off x="7174655" y="5638800"/>
            <a:ext cx="1512145" cy="369332"/>
          </a:xfrm>
          <a:prstGeom prst="rect">
            <a:avLst/>
          </a:prstGeom>
        </p:spPr>
        <p:txBody>
          <a:bodyPr wrap="none">
            <a:spAutoFit/>
          </a:bodyPr>
          <a:lstStyle/>
          <a:p>
            <a:r>
              <a:rPr lang="en-US" dirty="0"/>
              <a:t>(TBOTE, 2016)</a:t>
            </a:r>
          </a:p>
        </p:txBody>
      </p:sp>
    </p:spTree>
    <p:extLst>
      <p:ext uri="{BB962C8B-B14F-4D97-AF65-F5344CB8AC3E}">
        <p14:creationId xmlns:p14="http://schemas.microsoft.com/office/powerpoint/2010/main" val="783038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229600" cy="5909310"/>
          </a:xfrm>
          <a:prstGeom prst="rect">
            <a:avLst/>
          </a:prstGeom>
        </p:spPr>
        <p:txBody>
          <a:bodyPr wrap="square">
            <a:spAutoFit/>
          </a:bodyPr>
          <a:lstStyle/>
          <a:p>
            <a:r>
              <a:rPr lang="en-US" dirty="0"/>
              <a:t>(7) Except where otherwise restricted by rule, the occupational therapy practitioner is responsible for determining whether any aspect of the intervention session may be conducted via telehealth or must be conducted in person. </a:t>
            </a:r>
          </a:p>
          <a:p>
            <a:endParaRPr lang="en-US" dirty="0"/>
          </a:p>
          <a:p>
            <a:r>
              <a:rPr lang="en-US" dirty="0"/>
              <a:t>(8) The occupational therapy practitioners must have contact with the client during the intervention session via telehealth using synchronous audiovisual technology or in person. Other telecommunications or information technology may be used to aid in the intervention session but may not be the primary means of contact or communication. </a:t>
            </a:r>
          </a:p>
          <a:p>
            <a:endParaRPr lang="en-US" dirty="0"/>
          </a:p>
          <a:p>
            <a:r>
              <a:rPr lang="en-US" dirty="0"/>
              <a:t>(9) Devices that are in sustained skin contact with the client (including but not limited to wheelchair positioning devices, splints, hot/cold packs, or therapeutic tape) require the on-site and attending presence of the occupational therapy practitioner </a:t>
            </a:r>
            <a:r>
              <a:rPr lang="en-US" i="1" dirty="0"/>
              <a:t>for any initial applications</a:t>
            </a:r>
            <a:r>
              <a:rPr lang="en-US" dirty="0"/>
              <a:t>. The occupational therapy practitioner is responsible for determining the need to be on-site and attending for subsequent applications or modifications. </a:t>
            </a:r>
          </a:p>
          <a:p>
            <a:endParaRPr lang="en-US" dirty="0"/>
          </a:p>
          <a:p>
            <a:r>
              <a:rPr lang="en-US" dirty="0"/>
              <a:t>(10) Except where otherwise restricted by rule, the supervising occupational therapist may only delegate to an occupational therapy assistant or temporary licensee tasks that they both agree are within the competency level of that occupational therapy assistant or temporary licensee.                                                                       (TBOTE, 2016)</a:t>
            </a:r>
          </a:p>
        </p:txBody>
      </p:sp>
    </p:spTree>
    <p:extLst>
      <p:ext uri="{BB962C8B-B14F-4D97-AF65-F5344CB8AC3E}">
        <p14:creationId xmlns:p14="http://schemas.microsoft.com/office/powerpoint/2010/main" val="3184528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5970" y="533400"/>
            <a:ext cx="7543800" cy="1450757"/>
          </a:xfrm>
        </p:spPr>
        <p:txBody>
          <a:bodyPr>
            <a:normAutofit fontScale="90000"/>
          </a:bodyPr>
          <a:lstStyle/>
          <a:p>
            <a:pPr algn="ctr"/>
            <a:br>
              <a:rPr lang="en-US" dirty="0"/>
            </a:br>
            <a:br>
              <a:rPr lang="en-US" dirty="0"/>
            </a:br>
            <a:br>
              <a:rPr lang="en-US" dirty="0"/>
            </a:br>
            <a:r>
              <a:rPr lang="en-US" b="1" dirty="0">
                <a:solidFill>
                  <a:schemeClr val="tx2"/>
                </a:solidFill>
              </a:rPr>
              <a:t>TBPTE: </a:t>
            </a:r>
            <a:br>
              <a:rPr lang="en-US" b="1" dirty="0">
                <a:solidFill>
                  <a:schemeClr val="tx2"/>
                </a:solidFill>
              </a:rPr>
            </a:br>
            <a:r>
              <a:rPr lang="en-US" b="1" dirty="0">
                <a:solidFill>
                  <a:schemeClr val="tx2"/>
                </a:solidFill>
              </a:rPr>
              <a:t>§322.5. Telehealth</a:t>
            </a:r>
            <a:br>
              <a:rPr lang="en-US" b="1" dirty="0">
                <a:solidFill>
                  <a:schemeClr val="tx2"/>
                </a:solidFill>
              </a:rPr>
            </a:br>
            <a:endParaRPr lang="en-US" b="1" dirty="0">
              <a:solidFill>
                <a:schemeClr val="tx2"/>
              </a:solidFill>
            </a:endParaRPr>
          </a:p>
        </p:txBody>
      </p:sp>
      <p:sp>
        <p:nvSpPr>
          <p:cNvPr id="8" name="Content Placeholder 7"/>
          <p:cNvSpPr>
            <a:spLocks noGrp="1"/>
          </p:cNvSpPr>
          <p:nvPr>
            <p:ph sz="half" idx="1"/>
          </p:nvPr>
        </p:nvSpPr>
        <p:spPr/>
        <p:txBody>
          <a:bodyPr>
            <a:normAutofit fontScale="85000" lnSpcReduction="10000"/>
          </a:bodyPr>
          <a:lstStyle/>
          <a:p>
            <a:r>
              <a:rPr lang="en-US" dirty="0"/>
              <a:t>(a) When used in the rules of the Texas Board of Physical Therapy Examiners, telehealth is the use of telecommunications or information technology to provide physical therapy services to a patient who is </a:t>
            </a:r>
            <a:r>
              <a:rPr lang="en-US" u="sng" dirty="0"/>
              <a:t>physically located at a site in Texas</a:t>
            </a:r>
            <a:r>
              <a:rPr lang="en-US" dirty="0"/>
              <a:t> other than the site where the physical therapist is located, whether or not in Texas.</a:t>
            </a:r>
          </a:p>
          <a:p>
            <a:r>
              <a:rPr lang="en-US" dirty="0"/>
              <a:t>(b) Physical therapy telehealth services must be provided by a physical therapist who possesses a current:</a:t>
            </a:r>
          </a:p>
          <a:p>
            <a:r>
              <a:rPr lang="en-US" dirty="0"/>
              <a:t>(1) unrestricted Texas license; </a:t>
            </a:r>
            <a:r>
              <a:rPr lang="en-US" i="1" dirty="0"/>
              <a:t>or</a:t>
            </a:r>
          </a:p>
          <a:p>
            <a:r>
              <a:rPr lang="en-US" dirty="0"/>
              <a:t>(2) Compact Privilege to practice in Texas</a:t>
            </a:r>
          </a:p>
          <a:p>
            <a:endParaRPr lang="en-US" dirty="0"/>
          </a:p>
        </p:txBody>
      </p:sp>
      <p:sp>
        <p:nvSpPr>
          <p:cNvPr id="9" name="Content Placeholder 8"/>
          <p:cNvSpPr>
            <a:spLocks noGrp="1"/>
          </p:cNvSpPr>
          <p:nvPr>
            <p:ph sz="half" idx="2"/>
          </p:nvPr>
        </p:nvSpPr>
        <p:spPr/>
        <p:txBody>
          <a:bodyPr>
            <a:normAutofit fontScale="85000" lnSpcReduction="10000"/>
          </a:bodyPr>
          <a:lstStyle/>
          <a:p>
            <a:r>
              <a:rPr lang="en-US" dirty="0"/>
              <a:t>(c)The provision of physical therapy services via telehealth requires synchronous audiovisual or audio interaction between the physical therapist and the patient/client, which may be accompanied by the use of asynchronous store and forward technology.</a:t>
            </a:r>
          </a:p>
          <a:p>
            <a:endParaRPr lang="en-US" dirty="0"/>
          </a:p>
        </p:txBody>
      </p:sp>
      <p:sp>
        <p:nvSpPr>
          <p:cNvPr id="2" name="TextBox 1"/>
          <p:cNvSpPr txBox="1"/>
          <p:nvPr/>
        </p:nvSpPr>
        <p:spPr>
          <a:xfrm>
            <a:off x="7221158" y="5869094"/>
            <a:ext cx="1950720" cy="369332"/>
          </a:xfrm>
          <a:prstGeom prst="rect">
            <a:avLst/>
          </a:prstGeom>
          <a:noFill/>
        </p:spPr>
        <p:txBody>
          <a:bodyPr wrap="square" rtlCol="0">
            <a:spAutoFit/>
          </a:bodyPr>
          <a:lstStyle/>
          <a:p>
            <a:r>
              <a:rPr lang="en-US" dirty="0"/>
              <a:t>(TBPTE, 2018)</a:t>
            </a:r>
          </a:p>
        </p:txBody>
      </p:sp>
    </p:spTree>
    <p:extLst>
      <p:ext uri="{BB962C8B-B14F-4D97-AF65-F5344CB8AC3E}">
        <p14:creationId xmlns:p14="http://schemas.microsoft.com/office/powerpoint/2010/main" val="1376659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r>
              <a:rPr lang="en-US" b="1" dirty="0">
                <a:solidFill>
                  <a:schemeClr val="tx2"/>
                </a:solidFill>
              </a:rPr>
              <a:t>TBPTE: §322.5. Telehealth</a:t>
            </a:r>
            <a:br>
              <a:rPr lang="en-US" dirty="0"/>
            </a:br>
            <a:endParaRPr lang="en-US" dirty="0"/>
          </a:p>
        </p:txBody>
      </p:sp>
      <p:sp>
        <p:nvSpPr>
          <p:cNvPr id="3" name="Content Placeholder 2"/>
          <p:cNvSpPr>
            <a:spLocks noGrp="1"/>
          </p:cNvSpPr>
          <p:nvPr>
            <p:ph sz="half" idx="1"/>
          </p:nvPr>
        </p:nvSpPr>
        <p:spPr/>
        <p:txBody>
          <a:bodyPr>
            <a:normAutofit fontScale="85000" lnSpcReduction="20000"/>
          </a:bodyPr>
          <a:lstStyle/>
          <a:p>
            <a:r>
              <a:rPr lang="en-US" dirty="0"/>
              <a:t>(d) Standard of Care. A physical therapist that provides telehealth services:</a:t>
            </a:r>
          </a:p>
          <a:p>
            <a:r>
              <a:rPr lang="en-US" dirty="0"/>
              <a:t>(1) is subject to the same standard of care that would apply to the provision of the same physical therapy service in an in-person setting; and</a:t>
            </a:r>
          </a:p>
          <a:p>
            <a:r>
              <a:rPr lang="en-US" dirty="0"/>
              <a:t>(2) is responsible for determining whether an evaluation or intervention may be conducted via telehealth or must be conducted in an in-person setting.</a:t>
            </a:r>
          </a:p>
          <a:p>
            <a:endParaRPr lang="en-US" dirty="0"/>
          </a:p>
        </p:txBody>
      </p:sp>
      <p:sp>
        <p:nvSpPr>
          <p:cNvPr id="4" name="Content Placeholder 3"/>
          <p:cNvSpPr>
            <a:spLocks noGrp="1"/>
          </p:cNvSpPr>
          <p:nvPr>
            <p:ph sz="half" idx="2"/>
          </p:nvPr>
        </p:nvSpPr>
        <p:spPr/>
        <p:txBody>
          <a:bodyPr>
            <a:normAutofit fontScale="85000" lnSpcReduction="20000"/>
          </a:bodyPr>
          <a:lstStyle/>
          <a:p>
            <a:r>
              <a:rPr lang="en-US" dirty="0"/>
              <a:t>(e) Informed Consent. </a:t>
            </a:r>
          </a:p>
          <a:p>
            <a:r>
              <a:rPr lang="en-US" dirty="0"/>
              <a:t>(f) Confidentiality. </a:t>
            </a:r>
          </a:p>
          <a:p>
            <a:r>
              <a:rPr lang="en-US" dirty="0"/>
              <a:t>(g) The failure of a physical therapist to comply with this section shall constitute detrimental practice and could subject the licensee to disciplinary action by the Board.</a:t>
            </a:r>
          </a:p>
          <a:p>
            <a:r>
              <a:rPr lang="en-US" dirty="0"/>
              <a:t>(h) </a:t>
            </a:r>
            <a:r>
              <a:rPr lang="en-US" u="sng" dirty="0"/>
              <a:t>A physical therapist assistant may not provide telehealth </a:t>
            </a:r>
            <a:r>
              <a:rPr lang="en-US" dirty="0"/>
              <a:t>services but may be present at the same location as the patient to assist the physical therapist in providing telehealth services.</a:t>
            </a:r>
          </a:p>
          <a:p>
            <a:r>
              <a:rPr lang="en-US" dirty="0"/>
              <a:t>(</a:t>
            </a:r>
            <a:r>
              <a:rPr lang="en-US" dirty="0" err="1"/>
              <a:t>i</a:t>
            </a:r>
            <a:r>
              <a:rPr lang="en-US" dirty="0"/>
              <a:t>) Telehealth is a mode for providing one-on-one physical therapy services to a patient/client and is not a means for supervision of physical therapist assistants or physical therapy aides.</a:t>
            </a:r>
          </a:p>
          <a:p>
            <a:endParaRPr lang="en-US" dirty="0"/>
          </a:p>
        </p:txBody>
      </p:sp>
      <p:sp>
        <p:nvSpPr>
          <p:cNvPr id="5" name="Rectangle 4"/>
          <p:cNvSpPr/>
          <p:nvPr/>
        </p:nvSpPr>
        <p:spPr>
          <a:xfrm>
            <a:off x="762000" y="6477000"/>
            <a:ext cx="8275320" cy="307777"/>
          </a:xfrm>
          <a:prstGeom prst="rect">
            <a:avLst/>
          </a:prstGeom>
        </p:spPr>
        <p:txBody>
          <a:bodyPr wrap="square">
            <a:spAutoFit/>
          </a:bodyPr>
          <a:lstStyle/>
          <a:p>
            <a:r>
              <a:rPr lang="en-US" sz="1400" dirty="0"/>
              <a:t>Source Note: The provisions of this §322.5 adopted to be effective November 11, 2018, 43 </a:t>
            </a:r>
            <a:r>
              <a:rPr lang="en-US" sz="1400" dirty="0" err="1"/>
              <a:t>TexReg</a:t>
            </a:r>
            <a:r>
              <a:rPr lang="en-US" sz="1400" dirty="0"/>
              <a:t> 7353.</a:t>
            </a:r>
          </a:p>
        </p:txBody>
      </p:sp>
      <p:sp>
        <p:nvSpPr>
          <p:cNvPr id="6" name="Rectangle 5"/>
          <p:cNvSpPr/>
          <p:nvPr/>
        </p:nvSpPr>
        <p:spPr>
          <a:xfrm>
            <a:off x="7555503" y="5966319"/>
            <a:ext cx="1483676" cy="369332"/>
          </a:xfrm>
          <a:prstGeom prst="rect">
            <a:avLst/>
          </a:prstGeom>
        </p:spPr>
        <p:txBody>
          <a:bodyPr wrap="none">
            <a:spAutoFit/>
          </a:bodyPr>
          <a:lstStyle/>
          <a:p>
            <a:r>
              <a:rPr lang="en-US" dirty="0"/>
              <a:t>(TBPTE, 2018)</a:t>
            </a:r>
          </a:p>
        </p:txBody>
      </p:sp>
    </p:spTree>
    <p:extLst>
      <p:ext uri="{BB962C8B-B14F-4D97-AF65-F5344CB8AC3E}">
        <p14:creationId xmlns:p14="http://schemas.microsoft.com/office/powerpoint/2010/main" val="2186884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2"/>
                </a:solidFill>
              </a:rPr>
              <a:t>OT &amp; PT Rule Comparison</a:t>
            </a:r>
          </a:p>
        </p:txBody>
      </p:sp>
      <p:sp>
        <p:nvSpPr>
          <p:cNvPr id="3" name="Text Placeholder 2"/>
          <p:cNvSpPr>
            <a:spLocks noGrp="1"/>
          </p:cNvSpPr>
          <p:nvPr>
            <p:ph type="body" idx="1"/>
          </p:nvPr>
        </p:nvSpPr>
        <p:spPr/>
        <p:txBody>
          <a:bodyPr/>
          <a:lstStyle/>
          <a:p>
            <a:r>
              <a:rPr lang="en-US" b="1" dirty="0"/>
              <a:t>TBOTE</a:t>
            </a:r>
          </a:p>
        </p:txBody>
      </p:sp>
      <p:sp>
        <p:nvSpPr>
          <p:cNvPr id="4" name="Content Placeholder 3"/>
          <p:cNvSpPr>
            <a:spLocks noGrp="1"/>
          </p:cNvSpPr>
          <p:nvPr>
            <p:ph sz="half" idx="2"/>
          </p:nvPr>
        </p:nvSpPr>
        <p:spPr/>
        <p:txBody>
          <a:bodyPr/>
          <a:lstStyle/>
          <a:p>
            <a:pPr>
              <a:buFont typeface="Wingdings" panose="05000000000000000000" pitchFamily="2" charset="2"/>
              <a:buChar char="Ø"/>
            </a:pPr>
            <a:r>
              <a:rPr lang="en-US" dirty="0"/>
              <a:t>Embedded throughout Rules relating to OT practice</a:t>
            </a:r>
          </a:p>
          <a:p>
            <a:pPr>
              <a:buFont typeface="Wingdings" panose="05000000000000000000" pitchFamily="2" charset="2"/>
              <a:buChar char="Ø"/>
            </a:pPr>
            <a:r>
              <a:rPr lang="en-US" dirty="0"/>
              <a:t>Both OT and OTA</a:t>
            </a:r>
          </a:p>
          <a:p>
            <a:pPr>
              <a:buFont typeface="Wingdings" panose="05000000000000000000" pitchFamily="2" charset="2"/>
              <a:buChar char="Ø"/>
            </a:pPr>
            <a:r>
              <a:rPr lang="en-US" dirty="0"/>
              <a:t>During evaluation: synchronous audiovisual technology </a:t>
            </a:r>
          </a:p>
          <a:p>
            <a:pPr>
              <a:buFont typeface="Wingdings" panose="05000000000000000000" pitchFamily="2" charset="2"/>
              <a:buChar char="Ø"/>
            </a:pPr>
            <a:endParaRPr lang="en-US" dirty="0"/>
          </a:p>
          <a:p>
            <a:pPr>
              <a:buFont typeface="Wingdings" panose="05000000000000000000" pitchFamily="2" charset="2"/>
              <a:buChar char="Ø"/>
            </a:pPr>
            <a:r>
              <a:rPr lang="en-US" dirty="0"/>
              <a:t>Code of Ethics</a:t>
            </a:r>
          </a:p>
        </p:txBody>
      </p:sp>
      <p:sp>
        <p:nvSpPr>
          <p:cNvPr id="5" name="Text Placeholder 4"/>
          <p:cNvSpPr>
            <a:spLocks noGrp="1"/>
          </p:cNvSpPr>
          <p:nvPr>
            <p:ph type="body" sz="quarter" idx="3"/>
          </p:nvPr>
        </p:nvSpPr>
        <p:spPr/>
        <p:txBody>
          <a:bodyPr/>
          <a:lstStyle/>
          <a:p>
            <a:r>
              <a:rPr lang="en-US" b="1" dirty="0"/>
              <a:t>TBPTE</a:t>
            </a:r>
          </a:p>
        </p:txBody>
      </p:sp>
      <p:sp>
        <p:nvSpPr>
          <p:cNvPr id="6" name="Content Placeholder 5"/>
          <p:cNvSpPr>
            <a:spLocks noGrp="1"/>
          </p:cNvSpPr>
          <p:nvPr>
            <p:ph sz="quarter" idx="4"/>
          </p:nvPr>
        </p:nvSpPr>
        <p:spPr/>
        <p:txBody>
          <a:bodyPr>
            <a:normAutofit fontScale="92500" lnSpcReduction="20000"/>
          </a:bodyPr>
          <a:lstStyle/>
          <a:p>
            <a:pPr>
              <a:buFont typeface="Wingdings" panose="05000000000000000000" pitchFamily="2" charset="2"/>
              <a:buChar char="Ø"/>
            </a:pPr>
            <a:r>
              <a:rPr lang="en-US" dirty="0"/>
              <a:t>Separate section in Rules</a:t>
            </a:r>
          </a:p>
          <a:p>
            <a:pPr>
              <a:buFont typeface="Wingdings" panose="05000000000000000000" pitchFamily="2" charset="2"/>
              <a:buChar char="Ø"/>
            </a:pPr>
            <a:endParaRPr lang="en-US" dirty="0"/>
          </a:p>
          <a:p>
            <a:pPr>
              <a:buFont typeface="Wingdings" panose="05000000000000000000" pitchFamily="2" charset="2"/>
              <a:buChar char="Ø"/>
            </a:pPr>
            <a:r>
              <a:rPr lang="en-US" dirty="0"/>
              <a:t>Only by PT- PTA can assist in the process</a:t>
            </a:r>
          </a:p>
          <a:p>
            <a:pPr>
              <a:buFont typeface="Wingdings" panose="05000000000000000000" pitchFamily="2" charset="2"/>
              <a:buChar char="Ø"/>
            </a:pPr>
            <a:r>
              <a:rPr lang="en-US" dirty="0"/>
              <a:t>Synchronous audiovisual or audio interaction between the physical therapist and the patient/client, which may be accompanied by the use of asynchronous store and forward technology.</a:t>
            </a:r>
          </a:p>
          <a:p>
            <a:pPr>
              <a:buFont typeface="Wingdings" panose="05000000000000000000" pitchFamily="2" charset="2"/>
              <a:buChar char="Ø"/>
            </a:pPr>
            <a:r>
              <a:rPr lang="en-US" dirty="0"/>
              <a:t>Informed consent; Confidentiality</a:t>
            </a:r>
          </a:p>
          <a:p>
            <a:endParaRPr lang="en-US" dirty="0"/>
          </a:p>
          <a:p>
            <a:endParaRPr lang="en-US" dirty="0"/>
          </a:p>
        </p:txBody>
      </p:sp>
    </p:spTree>
    <p:extLst>
      <p:ext uri="{BB962C8B-B14F-4D97-AF65-F5344CB8AC3E}">
        <p14:creationId xmlns:p14="http://schemas.microsoft.com/office/powerpoint/2010/main" val="3361682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10644" y="1306350"/>
            <a:ext cx="8152356" cy="1450975"/>
          </a:xfrm>
        </p:spPr>
        <p:txBody>
          <a:bodyPr>
            <a:noAutofit/>
          </a:bodyPr>
          <a:lstStyle/>
          <a:p>
            <a:pPr algn="ctr"/>
            <a:r>
              <a:rPr lang="en-US" sz="2800" b="1" dirty="0">
                <a:solidFill>
                  <a:schemeClr val="tx2"/>
                </a:solidFill>
              </a:rPr>
              <a:t>New State Policy: SB 922</a:t>
            </a:r>
            <a:br>
              <a:rPr lang="en-US" sz="2800" b="1" dirty="0">
                <a:solidFill>
                  <a:schemeClr val="tx2"/>
                </a:solidFill>
              </a:rPr>
            </a:br>
            <a:br>
              <a:rPr lang="en-US" sz="2800" b="1" dirty="0"/>
            </a:br>
            <a:r>
              <a:rPr lang="en-US" sz="2800" dirty="0"/>
              <a:t>Relating to the reimbursement of certain providers under the Medicaid program for the provision of telehealth services.</a:t>
            </a:r>
          </a:p>
        </p:txBody>
      </p:sp>
      <p:sp>
        <p:nvSpPr>
          <p:cNvPr id="4" name="Right Arrow 3"/>
          <p:cNvSpPr/>
          <p:nvPr/>
        </p:nvSpPr>
        <p:spPr>
          <a:xfrm>
            <a:off x="997078" y="469846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3084434" y="4672538"/>
            <a:ext cx="1005927" cy="536494"/>
          </a:xfrm>
          <a:prstGeom prst="rect">
            <a:avLst/>
          </a:prstGeom>
        </p:spPr>
      </p:pic>
      <p:pic>
        <p:nvPicPr>
          <p:cNvPr id="7" name="Picture 6"/>
          <p:cNvPicPr>
            <a:picLocks noChangeAspect="1"/>
          </p:cNvPicPr>
          <p:nvPr/>
        </p:nvPicPr>
        <p:blipFill>
          <a:blip r:embed="rId3"/>
          <a:stretch>
            <a:fillRect/>
          </a:stretch>
        </p:blipFill>
        <p:spPr>
          <a:xfrm>
            <a:off x="4974324" y="4672538"/>
            <a:ext cx="1005927" cy="536494"/>
          </a:xfrm>
          <a:prstGeom prst="rect">
            <a:avLst/>
          </a:prstGeom>
        </p:spPr>
      </p:pic>
      <p:pic>
        <p:nvPicPr>
          <p:cNvPr id="8" name="Picture 7"/>
          <p:cNvPicPr>
            <a:picLocks noChangeAspect="1"/>
          </p:cNvPicPr>
          <p:nvPr/>
        </p:nvPicPr>
        <p:blipFill>
          <a:blip r:embed="rId3"/>
          <a:stretch>
            <a:fillRect/>
          </a:stretch>
        </p:blipFill>
        <p:spPr>
          <a:xfrm>
            <a:off x="7010400" y="4621934"/>
            <a:ext cx="1005927" cy="536494"/>
          </a:xfrm>
          <a:prstGeom prst="rect">
            <a:avLst/>
          </a:prstGeom>
        </p:spPr>
      </p:pic>
      <p:sp>
        <p:nvSpPr>
          <p:cNvPr id="9" name="Rectangle 8"/>
          <p:cNvSpPr/>
          <p:nvPr/>
        </p:nvSpPr>
        <p:spPr>
          <a:xfrm>
            <a:off x="2797188" y="3678587"/>
            <a:ext cx="4572000" cy="646331"/>
          </a:xfrm>
          <a:prstGeom prst="rect">
            <a:avLst/>
          </a:prstGeom>
        </p:spPr>
        <p:txBody>
          <a:bodyPr>
            <a:spAutoFit/>
          </a:bodyPr>
          <a:lstStyle/>
          <a:p>
            <a:r>
              <a:rPr lang="en-US" dirty="0"/>
              <a:t>PASSED SENATE</a:t>
            </a:r>
          </a:p>
          <a:p>
            <a:r>
              <a:rPr lang="en-US" dirty="0"/>
              <a:t>May 1, 2017</a:t>
            </a:r>
          </a:p>
        </p:txBody>
      </p:sp>
      <p:sp>
        <p:nvSpPr>
          <p:cNvPr id="10" name="Rectangle 9"/>
          <p:cNvSpPr/>
          <p:nvPr/>
        </p:nvSpPr>
        <p:spPr>
          <a:xfrm>
            <a:off x="4724400" y="3672234"/>
            <a:ext cx="4572000" cy="923330"/>
          </a:xfrm>
          <a:prstGeom prst="rect">
            <a:avLst/>
          </a:prstGeom>
        </p:spPr>
        <p:txBody>
          <a:bodyPr>
            <a:spAutoFit/>
          </a:bodyPr>
          <a:lstStyle/>
          <a:p>
            <a:r>
              <a:rPr lang="en-US" dirty="0"/>
              <a:t>PASSED HOUSE</a:t>
            </a:r>
          </a:p>
          <a:p>
            <a:r>
              <a:rPr lang="en-US" dirty="0"/>
              <a:t>May 20, 2017</a:t>
            </a:r>
          </a:p>
          <a:p>
            <a:endParaRPr lang="en-US" dirty="0"/>
          </a:p>
        </p:txBody>
      </p:sp>
      <p:sp>
        <p:nvSpPr>
          <p:cNvPr id="11" name="Rectangle 10"/>
          <p:cNvSpPr/>
          <p:nvPr/>
        </p:nvSpPr>
        <p:spPr>
          <a:xfrm>
            <a:off x="869976" y="3678587"/>
            <a:ext cx="1389932" cy="646331"/>
          </a:xfrm>
          <a:prstGeom prst="rect">
            <a:avLst/>
          </a:prstGeom>
        </p:spPr>
        <p:txBody>
          <a:bodyPr wrap="none">
            <a:spAutoFit/>
          </a:bodyPr>
          <a:lstStyle/>
          <a:p>
            <a:r>
              <a:rPr lang="en-US" dirty="0"/>
              <a:t>Introduced </a:t>
            </a:r>
          </a:p>
          <a:p>
            <a:r>
              <a:rPr lang="en-US" dirty="0"/>
              <a:t>Feb 15, 2017</a:t>
            </a:r>
          </a:p>
        </p:txBody>
      </p:sp>
      <p:sp>
        <p:nvSpPr>
          <p:cNvPr id="12" name="Rectangle 11"/>
          <p:cNvSpPr/>
          <p:nvPr/>
        </p:nvSpPr>
        <p:spPr>
          <a:xfrm>
            <a:off x="6776863" y="3661083"/>
            <a:ext cx="4572000" cy="1200329"/>
          </a:xfrm>
          <a:prstGeom prst="rect">
            <a:avLst/>
          </a:prstGeom>
        </p:spPr>
        <p:txBody>
          <a:bodyPr>
            <a:spAutoFit/>
          </a:bodyPr>
          <a:lstStyle/>
          <a:p>
            <a:r>
              <a:rPr lang="en-US" dirty="0"/>
              <a:t>SIGNED INTO LAW</a:t>
            </a:r>
          </a:p>
          <a:p>
            <a:r>
              <a:rPr lang="en-US" dirty="0"/>
              <a:t>Jun 9, 2017</a:t>
            </a:r>
          </a:p>
          <a:p>
            <a:endParaRPr lang="en-US" dirty="0"/>
          </a:p>
          <a:p>
            <a:endParaRPr lang="en-US" dirty="0"/>
          </a:p>
        </p:txBody>
      </p:sp>
    </p:spTree>
    <p:extLst>
      <p:ext uri="{BB962C8B-B14F-4D97-AF65-F5344CB8AC3E}">
        <p14:creationId xmlns:p14="http://schemas.microsoft.com/office/powerpoint/2010/main" val="3381155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95347"/>
            <a:ext cx="9144000" cy="3867306"/>
          </a:xfrm>
          <a:prstGeom prst="rect">
            <a:avLst/>
          </a:prstGeom>
        </p:spPr>
      </p:pic>
    </p:spTree>
    <p:extLst>
      <p:ext uri="{BB962C8B-B14F-4D97-AF65-F5344CB8AC3E}">
        <p14:creationId xmlns:p14="http://schemas.microsoft.com/office/powerpoint/2010/main" val="1767846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2D5C3-0009-4D9D-914F-EDC11B0FC132}"/>
              </a:ext>
            </a:extLst>
          </p:cNvPr>
          <p:cNvSpPr>
            <a:spLocks noGrp="1"/>
          </p:cNvSpPr>
          <p:nvPr>
            <p:ph type="title"/>
          </p:nvPr>
        </p:nvSpPr>
        <p:spPr>
          <a:xfrm>
            <a:off x="457200" y="751670"/>
            <a:ext cx="8229600" cy="757237"/>
          </a:xfrm>
        </p:spPr>
        <p:txBody>
          <a:bodyPr>
            <a:noAutofit/>
          </a:bodyPr>
          <a:lstStyle/>
          <a:p>
            <a:pPr algn="ctr"/>
            <a:r>
              <a:rPr lang="en-US" sz="3600" b="1" dirty="0">
                <a:solidFill>
                  <a:schemeClr val="tx2"/>
                </a:solidFill>
              </a:rPr>
              <a:t>Telehealth Technology                            Applicable for Schools </a:t>
            </a:r>
          </a:p>
        </p:txBody>
      </p:sp>
      <p:sp>
        <p:nvSpPr>
          <p:cNvPr id="3" name="Text Placeholder 2">
            <a:extLst>
              <a:ext uri="{FF2B5EF4-FFF2-40B4-BE49-F238E27FC236}">
                <a16:creationId xmlns:a16="http://schemas.microsoft.com/office/drawing/2014/main" id="{468DA748-F89E-410C-BCAF-5135180E2EFC}"/>
              </a:ext>
            </a:extLst>
          </p:cNvPr>
          <p:cNvSpPr>
            <a:spLocks noGrp="1"/>
          </p:cNvSpPr>
          <p:nvPr>
            <p:ph type="body" idx="1"/>
          </p:nvPr>
        </p:nvSpPr>
        <p:spPr>
          <a:xfrm>
            <a:off x="325678" y="1981200"/>
            <a:ext cx="3732276" cy="757237"/>
          </a:xfrm>
        </p:spPr>
        <p:txBody>
          <a:bodyPr>
            <a:normAutofit/>
          </a:bodyPr>
          <a:lstStyle/>
          <a:p>
            <a:r>
              <a:rPr lang="en-US" b="1" dirty="0"/>
              <a:t>SYNCHRONOUS</a:t>
            </a:r>
            <a:r>
              <a:rPr lang="en-US" dirty="0"/>
              <a:t>                          </a:t>
            </a:r>
            <a:r>
              <a:rPr lang="en-US" sz="1600" dirty="0"/>
              <a:t>(Live, Interactive)</a:t>
            </a:r>
          </a:p>
        </p:txBody>
      </p:sp>
      <p:sp>
        <p:nvSpPr>
          <p:cNvPr id="4" name="Content Placeholder 3">
            <a:extLst>
              <a:ext uri="{FF2B5EF4-FFF2-40B4-BE49-F238E27FC236}">
                <a16:creationId xmlns:a16="http://schemas.microsoft.com/office/drawing/2014/main" id="{14CCE55D-1F4D-413E-97E4-53CE85D22A98}"/>
              </a:ext>
            </a:extLst>
          </p:cNvPr>
          <p:cNvSpPr>
            <a:spLocks noGrp="1"/>
          </p:cNvSpPr>
          <p:nvPr>
            <p:ph sz="half" idx="2"/>
          </p:nvPr>
        </p:nvSpPr>
        <p:spPr>
          <a:xfrm>
            <a:off x="325678" y="2632074"/>
            <a:ext cx="4097032" cy="3159126"/>
          </a:xfrm>
        </p:spPr>
        <p:txBody>
          <a:bodyPr>
            <a:normAutofit/>
          </a:bodyPr>
          <a:lstStyle/>
          <a:p>
            <a:endParaRPr lang="en-US" dirty="0"/>
          </a:p>
          <a:p>
            <a:pPr>
              <a:buFont typeface="Wingdings" panose="05000000000000000000" pitchFamily="2" charset="2"/>
              <a:buChar char="§"/>
            </a:pPr>
            <a:r>
              <a:rPr lang="en-US" dirty="0"/>
              <a:t> Videoconferencing of student and therapist engaging in real time	</a:t>
            </a:r>
          </a:p>
          <a:p>
            <a:pPr>
              <a:buFont typeface="Wingdings" panose="05000000000000000000" pitchFamily="2" charset="2"/>
              <a:buChar char="§"/>
            </a:pPr>
            <a:r>
              <a:rPr lang="en-US" dirty="0"/>
              <a:t> Telephone                                                 </a:t>
            </a:r>
            <a:r>
              <a:rPr lang="en-US" sz="1800" dirty="0"/>
              <a:t>(including Facetime, SKYPE)</a:t>
            </a:r>
          </a:p>
          <a:p>
            <a:pPr>
              <a:buFont typeface="Wingdings" panose="05000000000000000000" pitchFamily="2" charset="2"/>
              <a:buChar char="§"/>
            </a:pPr>
            <a:r>
              <a:rPr lang="en-US" dirty="0"/>
              <a:t> Real-time monitoring devices                          </a:t>
            </a:r>
            <a:r>
              <a:rPr lang="en-US" sz="1800" dirty="0"/>
              <a:t>(live streaming)</a:t>
            </a:r>
          </a:p>
          <a:p>
            <a:pPr>
              <a:buFont typeface="Wingdings" panose="05000000000000000000" pitchFamily="2" charset="2"/>
              <a:buChar char="§"/>
            </a:pPr>
            <a:r>
              <a:rPr lang="en-US" dirty="0"/>
              <a:t> Interactive virtual reality devices</a:t>
            </a:r>
          </a:p>
          <a:p>
            <a:endParaRPr lang="en-US" dirty="0"/>
          </a:p>
        </p:txBody>
      </p:sp>
      <p:sp>
        <p:nvSpPr>
          <p:cNvPr id="5" name="Text Placeholder 4">
            <a:extLst>
              <a:ext uri="{FF2B5EF4-FFF2-40B4-BE49-F238E27FC236}">
                <a16:creationId xmlns:a16="http://schemas.microsoft.com/office/drawing/2014/main" id="{5729D5AF-35B6-430B-A15F-5D54F940E216}"/>
              </a:ext>
            </a:extLst>
          </p:cNvPr>
          <p:cNvSpPr>
            <a:spLocks noGrp="1"/>
          </p:cNvSpPr>
          <p:nvPr>
            <p:ph type="body" sz="quarter" idx="3"/>
          </p:nvPr>
        </p:nvSpPr>
        <p:spPr>
          <a:xfrm>
            <a:off x="4721291" y="1981200"/>
            <a:ext cx="4041775" cy="757237"/>
          </a:xfrm>
        </p:spPr>
        <p:txBody>
          <a:bodyPr>
            <a:normAutofit/>
          </a:bodyPr>
          <a:lstStyle/>
          <a:p>
            <a:r>
              <a:rPr lang="en-US" b="1" dirty="0"/>
              <a:t>ASYNCHRONOUS</a:t>
            </a:r>
            <a:r>
              <a:rPr lang="en-US" dirty="0"/>
              <a:t>                            </a:t>
            </a:r>
            <a:r>
              <a:rPr lang="en-US" sz="1600" dirty="0"/>
              <a:t>(Store and forward)</a:t>
            </a:r>
          </a:p>
        </p:txBody>
      </p:sp>
      <p:sp>
        <p:nvSpPr>
          <p:cNvPr id="6" name="Content Placeholder 5">
            <a:extLst>
              <a:ext uri="{FF2B5EF4-FFF2-40B4-BE49-F238E27FC236}">
                <a16:creationId xmlns:a16="http://schemas.microsoft.com/office/drawing/2014/main" id="{07DDAF2B-1523-4962-BB73-3FF86A451C06}"/>
              </a:ext>
            </a:extLst>
          </p:cNvPr>
          <p:cNvSpPr>
            <a:spLocks noGrp="1"/>
          </p:cNvSpPr>
          <p:nvPr>
            <p:ph sz="quarter" idx="4"/>
          </p:nvPr>
        </p:nvSpPr>
        <p:spPr>
          <a:xfrm>
            <a:off x="4597052" y="2632074"/>
            <a:ext cx="4346575" cy="3951288"/>
          </a:xfrm>
        </p:spPr>
        <p:txBody>
          <a:bodyPr>
            <a:normAutofit/>
          </a:bodyPr>
          <a:lstStyle/>
          <a:p>
            <a:endParaRPr lang="en-US" dirty="0"/>
          </a:p>
          <a:p>
            <a:pPr>
              <a:buFont typeface="Wingdings" panose="05000000000000000000" pitchFamily="2" charset="2"/>
              <a:buChar char="§"/>
            </a:pPr>
            <a:r>
              <a:rPr lang="en-US" dirty="0"/>
              <a:t> Recorded video</a:t>
            </a:r>
          </a:p>
          <a:p>
            <a:pPr>
              <a:buFont typeface="Wingdings" panose="05000000000000000000" pitchFamily="2" charset="2"/>
              <a:buChar char="§"/>
            </a:pPr>
            <a:r>
              <a:rPr lang="en-US" dirty="0"/>
              <a:t> Recorded data from monitoring devices</a:t>
            </a:r>
          </a:p>
          <a:p>
            <a:pPr>
              <a:buFont typeface="Wingdings" panose="05000000000000000000" pitchFamily="2" charset="2"/>
              <a:buChar char="§"/>
            </a:pPr>
            <a:r>
              <a:rPr lang="en-US" dirty="0"/>
              <a:t> Digital photographs or files</a:t>
            </a:r>
          </a:p>
          <a:p>
            <a:pPr>
              <a:buFont typeface="Wingdings" panose="05000000000000000000" pitchFamily="2" charset="2"/>
              <a:buChar char="§"/>
            </a:pPr>
            <a:r>
              <a:rPr lang="en-US" dirty="0"/>
              <a:t> Electronic communication                   </a:t>
            </a:r>
            <a:r>
              <a:rPr lang="en-US" sz="1800" dirty="0"/>
              <a:t>(Text, Facebook, Instagram, etc.)</a:t>
            </a:r>
          </a:p>
          <a:p>
            <a:pPr marL="0" indent="0">
              <a:buNone/>
            </a:pPr>
            <a:r>
              <a:rPr lang="en-US" dirty="0"/>
              <a:t>		</a:t>
            </a:r>
          </a:p>
          <a:p>
            <a:pPr marL="0" indent="0">
              <a:buNone/>
            </a:pPr>
            <a:r>
              <a:rPr lang="en-US" dirty="0"/>
              <a:t>	</a:t>
            </a:r>
            <a:r>
              <a:rPr lang="en-US" sz="2000" i="1" dirty="0"/>
              <a:t>(AOTA, 2018; Cason &amp; Criss, 	    2019; Fischbach, 2019)</a:t>
            </a:r>
          </a:p>
        </p:txBody>
      </p:sp>
      <p:cxnSp>
        <p:nvCxnSpPr>
          <p:cNvPr id="8" name="Straight Connector 7">
            <a:extLst>
              <a:ext uri="{FF2B5EF4-FFF2-40B4-BE49-F238E27FC236}">
                <a16:creationId xmlns:a16="http://schemas.microsoft.com/office/drawing/2014/main" id="{B056F30E-C155-4B11-932C-DBC50A8A96D9}"/>
              </a:ext>
            </a:extLst>
          </p:cNvPr>
          <p:cNvCxnSpPr/>
          <p:nvPr/>
        </p:nvCxnSpPr>
        <p:spPr>
          <a:xfrm>
            <a:off x="4343400" y="1981200"/>
            <a:ext cx="0" cy="3733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6907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9D11013-5AD0-4C39-A7E3-22E2A7D84C36}"/>
              </a:ext>
            </a:extLst>
          </p:cNvPr>
          <p:cNvSpPr>
            <a:spLocks noGrp="1"/>
          </p:cNvSpPr>
          <p:nvPr>
            <p:ph type="title"/>
          </p:nvPr>
        </p:nvSpPr>
        <p:spPr>
          <a:xfrm>
            <a:off x="304800" y="457200"/>
            <a:ext cx="8229600" cy="5135562"/>
          </a:xfrm>
        </p:spPr>
        <p:txBody>
          <a:bodyPr/>
          <a:lstStyle/>
          <a:p>
            <a:pPr algn="ctr"/>
            <a:r>
              <a:rPr lang="en-US" dirty="0"/>
              <a:t>In some cases, </a:t>
            </a:r>
            <a:br>
              <a:rPr lang="en-US" dirty="0"/>
            </a:br>
            <a:r>
              <a:rPr lang="en-US" dirty="0"/>
              <a:t>a </a:t>
            </a:r>
            <a:r>
              <a:rPr lang="en-US" b="1" dirty="0">
                <a:solidFill>
                  <a:schemeClr val="tx2"/>
                </a:solidFill>
              </a:rPr>
              <a:t>“hybrid model” </a:t>
            </a:r>
            <a:br>
              <a:rPr lang="en-US" dirty="0"/>
            </a:br>
            <a:r>
              <a:rPr lang="en-US" dirty="0"/>
              <a:t>(combination of telehealth                      and in-person services) </a:t>
            </a:r>
            <a:br>
              <a:rPr lang="en-US" dirty="0"/>
            </a:br>
            <a:r>
              <a:rPr lang="en-US" dirty="0"/>
              <a:t>may be the best option.</a:t>
            </a:r>
            <a:br>
              <a:rPr lang="en-US" dirty="0"/>
            </a:br>
            <a:br>
              <a:rPr lang="en-US" dirty="0"/>
            </a:br>
            <a:r>
              <a:rPr lang="en-US" dirty="0"/>
              <a:t>					</a:t>
            </a:r>
            <a:r>
              <a:rPr lang="en-US" sz="2000" i="1" dirty="0"/>
              <a:t>(Cason &amp; Criss, 2019)</a:t>
            </a:r>
          </a:p>
        </p:txBody>
      </p:sp>
    </p:spTree>
    <p:extLst>
      <p:ext uri="{BB962C8B-B14F-4D97-AF65-F5344CB8AC3E}">
        <p14:creationId xmlns:p14="http://schemas.microsoft.com/office/powerpoint/2010/main" val="296686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C4F7E-CAB6-4C9B-91A5-72193A63EBB8}"/>
              </a:ext>
            </a:extLst>
          </p:cNvPr>
          <p:cNvSpPr>
            <a:spLocks noGrp="1"/>
          </p:cNvSpPr>
          <p:nvPr>
            <p:ph type="title"/>
          </p:nvPr>
        </p:nvSpPr>
        <p:spPr>
          <a:xfrm>
            <a:off x="457200" y="1752600"/>
            <a:ext cx="8229600" cy="2971800"/>
          </a:xfrm>
        </p:spPr>
        <p:txBody>
          <a:bodyPr>
            <a:normAutofit/>
          </a:bodyPr>
          <a:lstStyle/>
          <a:p>
            <a:pPr algn="ctr"/>
            <a:r>
              <a:rPr lang="en-US" b="1" dirty="0">
                <a:solidFill>
                  <a:schemeClr val="tx2"/>
                </a:solidFill>
              </a:rPr>
              <a:t>Significant Considerations</a:t>
            </a:r>
            <a:br>
              <a:rPr lang="en-US" b="1" dirty="0">
                <a:solidFill>
                  <a:schemeClr val="tx2"/>
                </a:solidFill>
              </a:rPr>
            </a:br>
            <a:r>
              <a:rPr lang="en-US" b="1" i="1" u="sng" dirty="0">
                <a:solidFill>
                  <a:schemeClr val="tx2"/>
                </a:solidFill>
              </a:rPr>
              <a:t>BEFORE </a:t>
            </a:r>
            <a:r>
              <a:rPr lang="en-US" b="1" i="1" dirty="0">
                <a:solidFill>
                  <a:schemeClr val="tx2"/>
                </a:solidFill>
              </a:rPr>
              <a:t>  </a:t>
            </a:r>
            <a:r>
              <a:rPr lang="en-US" b="1" dirty="0">
                <a:solidFill>
                  <a:schemeClr val="tx2"/>
                </a:solidFill>
              </a:rPr>
              <a:t>                                                  Initiating Telehealth                              Service Delivery</a:t>
            </a:r>
          </a:p>
        </p:txBody>
      </p:sp>
    </p:spTree>
    <p:extLst>
      <p:ext uri="{BB962C8B-B14F-4D97-AF65-F5344CB8AC3E}">
        <p14:creationId xmlns:p14="http://schemas.microsoft.com/office/powerpoint/2010/main" val="401181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05" y="609600"/>
            <a:ext cx="8229600" cy="1143000"/>
          </a:xfrm>
        </p:spPr>
        <p:txBody>
          <a:bodyPr>
            <a:normAutofit/>
          </a:bodyPr>
          <a:lstStyle/>
          <a:p>
            <a:pPr algn="ctr"/>
            <a:r>
              <a:rPr lang="en-US" b="1" dirty="0">
                <a:solidFill>
                  <a:schemeClr val="tx2"/>
                </a:solidFill>
              </a:rPr>
              <a:t>Agenda </a:t>
            </a:r>
            <a:br>
              <a:rPr lang="en-US" b="1" dirty="0">
                <a:solidFill>
                  <a:schemeClr val="tx2"/>
                </a:solidFill>
              </a:rPr>
            </a:br>
            <a:endParaRPr lang="en-US" sz="3100" b="1" dirty="0">
              <a:solidFill>
                <a:schemeClr val="tx2"/>
              </a:solidFill>
            </a:endParaRPr>
          </a:p>
        </p:txBody>
      </p:sp>
      <p:sp>
        <p:nvSpPr>
          <p:cNvPr id="3" name="Content Placeholder 2"/>
          <p:cNvSpPr>
            <a:spLocks noGrp="1"/>
          </p:cNvSpPr>
          <p:nvPr>
            <p:ph idx="1"/>
          </p:nvPr>
        </p:nvSpPr>
        <p:spPr>
          <a:xfrm>
            <a:off x="1219200" y="2160849"/>
            <a:ext cx="7239000" cy="2933070"/>
          </a:xfrm>
        </p:spPr>
        <p:txBody>
          <a:bodyPr>
            <a:normAutofit lnSpcReduction="10000"/>
          </a:bodyPr>
          <a:lstStyle/>
          <a:p>
            <a:pPr>
              <a:buFont typeface="Wingdings" panose="05000000000000000000" pitchFamily="2" charset="2"/>
              <a:buChar char="§"/>
            </a:pPr>
            <a:r>
              <a:rPr lang="en-US" sz="3200" dirty="0"/>
              <a:t> Terms and Definition</a:t>
            </a:r>
          </a:p>
          <a:p>
            <a:pPr>
              <a:buFont typeface="Wingdings" panose="05000000000000000000" pitchFamily="2" charset="2"/>
              <a:buChar char="§"/>
            </a:pPr>
            <a:r>
              <a:rPr lang="en-US" sz="3200" dirty="0"/>
              <a:t> TBOTE and TBPTE Telehealth Rules</a:t>
            </a:r>
          </a:p>
          <a:p>
            <a:pPr>
              <a:buFont typeface="Wingdings" panose="05000000000000000000" pitchFamily="2" charset="2"/>
              <a:buChar char="§"/>
            </a:pPr>
            <a:r>
              <a:rPr lang="en-US" sz="3200" dirty="0"/>
              <a:t> New State Policy </a:t>
            </a:r>
          </a:p>
          <a:p>
            <a:pPr>
              <a:buFont typeface="Wingdings" panose="05000000000000000000" pitchFamily="2" charset="2"/>
              <a:buChar char="§"/>
            </a:pPr>
            <a:r>
              <a:rPr lang="en-US" sz="3200" dirty="0"/>
              <a:t> Opportunities in School Practice </a:t>
            </a:r>
          </a:p>
          <a:p>
            <a:pPr>
              <a:buFont typeface="Wingdings" panose="05000000000000000000" pitchFamily="2" charset="2"/>
              <a:buChar char="§"/>
            </a:pPr>
            <a:r>
              <a:rPr lang="en-US" sz="3200" dirty="0"/>
              <a:t> Published Evidence</a:t>
            </a:r>
          </a:p>
          <a:p>
            <a:endParaRPr lang="en-US" sz="2000" dirty="0"/>
          </a:p>
        </p:txBody>
      </p:sp>
    </p:spTree>
    <p:extLst>
      <p:ext uri="{BB962C8B-B14F-4D97-AF65-F5344CB8AC3E}">
        <p14:creationId xmlns:p14="http://schemas.microsoft.com/office/powerpoint/2010/main" val="3680342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DBF265-CAAC-4C55-9EAB-E71B0E38DAE6}"/>
              </a:ext>
            </a:extLst>
          </p:cNvPr>
          <p:cNvSpPr>
            <a:spLocks noGrp="1"/>
          </p:cNvSpPr>
          <p:nvPr>
            <p:ph idx="1"/>
          </p:nvPr>
        </p:nvSpPr>
        <p:spPr>
          <a:xfrm>
            <a:off x="457200" y="152400"/>
            <a:ext cx="8229600" cy="6705600"/>
          </a:xfrm>
        </p:spPr>
        <p:txBody>
          <a:bodyPr>
            <a:normAutofit/>
          </a:bodyPr>
          <a:lstStyle/>
          <a:p>
            <a:pPr algn="ctr">
              <a:buFont typeface="Wingdings" panose="05000000000000000000" pitchFamily="2" charset="2"/>
              <a:buChar char="§"/>
            </a:pPr>
            <a:r>
              <a:rPr lang="en-US" sz="2400" dirty="0"/>
              <a:t>Professional Ethics                                                                                                   </a:t>
            </a:r>
            <a:r>
              <a:rPr lang="en-US" sz="1900" dirty="0"/>
              <a:t>(e.g., Beneficence, Nonmaleficence, Autonomy, Justice)</a:t>
            </a:r>
          </a:p>
          <a:p>
            <a:pPr algn="ctr">
              <a:buFont typeface="Wingdings" panose="05000000000000000000" pitchFamily="2" charset="2"/>
              <a:buChar char="§"/>
            </a:pPr>
            <a:r>
              <a:rPr lang="en-US" sz="2400" dirty="0"/>
              <a:t>Professional Standards of Practice</a:t>
            </a:r>
          </a:p>
          <a:p>
            <a:pPr algn="ctr">
              <a:buFont typeface="Wingdings" panose="05000000000000000000" pitchFamily="2" charset="2"/>
              <a:buChar char="§"/>
            </a:pPr>
            <a:r>
              <a:rPr lang="en-US" sz="2400" dirty="0"/>
              <a:t>TBOTE and TBPTE Rules</a:t>
            </a:r>
          </a:p>
          <a:p>
            <a:pPr algn="ctr">
              <a:buFont typeface="Wingdings" panose="05000000000000000000" pitchFamily="2" charset="2"/>
              <a:buChar char="§"/>
            </a:pPr>
            <a:r>
              <a:rPr lang="en-US" sz="2400" dirty="0"/>
              <a:t>FERPA and HIPPA Requirements</a:t>
            </a:r>
          </a:p>
          <a:p>
            <a:pPr algn="ctr">
              <a:buFont typeface="Wingdings" panose="05000000000000000000" pitchFamily="2" charset="2"/>
              <a:buChar char="§"/>
            </a:pPr>
            <a:r>
              <a:rPr lang="en-US" sz="2400" dirty="0"/>
              <a:t>Notice&amp; Consent when other students are involved</a:t>
            </a:r>
          </a:p>
          <a:p>
            <a:pPr algn="ctr">
              <a:buFont typeface="Wingdings" panose="05000000000000000000" pitchFamily="2" charset="2"/>
              <a:buChar char="§"/>
            </a:pPr>
            <a:r>
              <a:rPr lang="en-US" sz="2400" dirty="0"/>
              <a:t>Acumen with Telehealth Technology</a:t>
            </a:r>
          </a:p>
          <a:p>
            <a:pPr algn="ctr">
              <a:buFont typeface="Wingdings" panose="05000000000000000000" pitchFamily="2" charset="2"/>
              <a:buChar char="§"/>
            </a:pPr>
            <a:r>
              <a:rPr lang="en-US" sz="2400" dirty="0"/>
              <a:t>Complexity of the Student’s Condition</a:t>
            </a:r>
          </a:p>
          <a:p>
            <a:pPr algn="ctr">
              <a:buFont typeface="Wingdings" panose="05000000000000000000" pitchFamily="2" charset="2"/>
              <a:buChar char="§"/>
            </a:pPr>
            <a:r>
              <a:rPr lang="en-US" sz="2400" dirty="0"/>
              <a:t>Nature and Complexity of the Intervention</a:t>
            </a:r>
          </a:p>
          <a:p>
            <a:pPr algn="ctr">
              <a:buFont typeface="Wingdings" panose="05000000000000000000" pitchFamily="2" charset="2"/>
              <a:buChar char="§"/>
            </a:pPr>
            <a:r>
              <a:rPr lang="en-US" sz="2400" dirty="0"/>
              <a:t>Availability of E-Helpers</a:t>
            </a:r>
          </a:p>
          <a:p>
            <a:pPr algn="ctr">
              <a:buFont typeface="Wingdings" panose="05000000000000000000" pitchFamily="2" charset="2"/>
              <a:buChar char="§"/>
            </a:pPr>
            <a:r>
              <a:rPr lang="en-US" sz="2400" dirty="0"/>
              <a:t>Cost Recovery (SHARS) requirements</a:t>
            </a:r>
          </a:p>
          <a:p>
            <a:pPr algn="ctr">
              <a:buFont typeface="Wingdings" panose="05000000000000000000" pitchFamily="2" charset="2"/>
              <a:buChar char="§"/>
            </a:pPr>
            <a:r>
              <a:rPr lang="en-US" sz="2400" dirty="0"/>
              <a:t>Development of Administrative Procedures by the LEA</a:t>
            </a:r>
          </a:p>
          <a:p>
            <a:pPr marL="0" indent="0" algn="ctr">
              <a:buNone/>
            </a:pPr>
            <a:r>
              <a:rPr lang="en-US" sz="2400" i="1" dirty="0"/>
              <a:t>				</a:t>
            </a:r>
            <a:r>
              <a:rPr lang="en-US" i="1" dirty="0"/>
              <a:t>(Cason &amp; Criss, 2019; Fischbach, 2019)</a:t>
            </a:r>
          </a:p>
          <a:p>
            <a:pPr marL="0" indent="0" algn="ctr">
              <a:buNone/>
            </a:pPr>
            <a:endParaRPr lang="en-US" dirty="0"/>
          </a:p>
        </p:txBody>
      </p:sp>
    </p:spTree>
    <p:extLst>
      <p:ext uri="{BB962C8B-B14F-4D97-AF65-F5344CB8AC3E}">
        <p14:creationId xmlns:p14="http://schemas.microsoft.com/office/powerpoint/2010/main" val="14336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A490A8-1C88-4B13-BA07-11F7B7AEE883}"/>
              </a:ext>
            </a:extLst>
          </p:cNvPr>
          <p:cNvSpPr>
            <a:spLocks noGrp="1"/>
          </p:cNvSpPr>
          <p:nvPr>
            <p:ph type="title"/>
          </p:nvPr>
        </p:nvSpPr>
        <p:spPr>
          <a:xfrm>
            <a:off x="533400" y="2286000"/>
            <a:ext cx="8229600" cy="3657600"/>
          </a:xfrm>
        </p:spPr>
        <p:txBody>
          <a:bodyPr>
            <a:normAutofit fontScale="90000"/>
          </a:bodyPr>
          <a:lstStyle/>
          <a:p>
            <a:pPr algn="ctr"/>
            <a:r>
              <a:rPr lang="en-US" b="1" i="1" dirty="0">
                <a:solidFill>
                  <a:schemeClr val="tx2"/>
                </a:solidFill>
              </a:rPr>
              <a:t>These factors must inform                                the choice of technology solutions                 as well as </a:t>
            </a:r>
            <a:br>
              <a:rPr lang="en-US" b="1" i="1" dirty="0">
                <a:solidFill>
                  <a:schemeClr val="tx2"/>
                </a:solidFill>
              </a:rPr>
            </a:br>
            <a:r>
              <a:rPr lang="en-US" b="1" i="1" dirty="0">
                <a:solidFill>
                  <a:schemeClr val="tx2"/>
                </a:solidFill>
              </a:rPr>
              <a:t>what is and is not provided                   through a </a:t>
            </a:r>
            <a:br>
              <a:rPr lang="en-US" b="1" i="1" dirty="0">
                <a:solidFill>
                  <a:schemeClr val="tx2"/>
                </a:solidFill>
              </a:rPr>
            </a:br>
            <a:r>
              <a:rPr lang="en-US" b="1" i="1" dirty="0">
                <a:solidFill>
                  <a:schemeClr val="tx2"/>
                </a:solidFill>
              </a:rPr>
              <a:t>telehealth model.  </a:t>
            </a:r>
            <a:br>
              <a:rPr lang="en-US" i="1" dirty="0"/>
            </a:br>
            <a:endParaRPr lang="en-US" dirty="0"/>
          </a:p>
        </p:txBody>
      </p:sp>
    </p:spTree>
    <p:extLst>
      <p:ext uri="{BB962C8B-B14F-4D97-AF65-F5344CB8AC3E}">
        <p14:creationId xmlns:p14="http://schemas.microsoft.com/office/powerpoint/2010/main" val="3471500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3AE7FE-30BE-4D84-AE77-55CB88142FEC}"/>
              </a:ext>
            </a:extLst>
          </p:cNvPr>
          <p:cNvSpPr>
            <a:spLocks noGrp="1"/>
          </p:cNvSpPr>
          <p:nvPr>
            <p:ph type="title"/>
          </p:nvPr>
        </p:nvSpPr>
        <p:spPr>
          <a:xfrm>
            <a:off x="800100" y="381000"/>
            <a:ext cx="7543800" cy="1035310"/>
          </a:xfrm>
        </p:spPr>
        <p:txBody>
          <a:bodyPr/>
          <a:lstStyle/>
          <a:p>
            <a:r>
              <a:rPr lang="en-US" b="1" dirty="0">
                <a:solidFill>
                  <a:schemeClr val="tx2"/>
                </a:solidFill>
              </a:rPr>
              <a:t>Benefits of Telehealth Services</a:t>
            </a:r>
          </a:p>
        </p:txBody>
      </p:sp>
      <p:sp>
        <p:nvSpPr>
          <p:cNvPr id="5" name="Content Placeholder 4">
            <a:extLst>
              <a:ext uri="{FF2B5EF4-FFF2-40B4-BE49-F238E27FC236}">
                <a16:creationId xmlns:a16="http://schemas.microsoft.com/office/drawing/2014/main" id="{18B3F448-E0CC-4604-BE81-CBAD06B70179}"/>
              </a:ext>
            </a:extLst>
          </p:cNvPr>
          <p:cNvSpPr>
            <a:spLocks noGrp="1"/>
          </p:cNvSpPr>
          <p:nvPr>
            <p:ph sz="half" idx="1"/>
          </p:nvPr>
        </p:nvSpPr>
        <p:spPr>
          <a:xfrm>
            <a:off x="437367" y="1876818"/>
            <a:ext cx="4191000" cy="4724400"/>
          </a:xfrm>
        </p:spPr>
        <p:txBody>
          <a:bodyPr>
            <a:normAutofit/>
          </a:bodyPr>
          <a:lstStyle/>
          <a:p>
            <a:r>
              <a:rPr lang="en-US" b="1" dirty="0"/>
              <a:t>Allows for</a:t>
            </a:r>
          </a:p>
          <a:p>
            <a:pPr lvl="1"/>
            <a:r>
              <a:rPr lang="en-US" sz="2000" dirty="0"/>
              <a:t>Access to Services (esp. rural, remote or underserved areas)</a:t>
            </a:r>
          </a:p>
          <a:p>
            <a:pPr lvl="1"/>
            <a:r>
              <a:rPr lang="en-US" sz="2000" dirty="0"/>
              <a:t>Reduction in Service Delays</a:t>
            </a:r>
          </a:p>
          <a:p>
            <a:pPr lvl="1"/>
            <a:r>
              <a:rPr lang="en-US" sz="2000" dirty="0"/>
              <a:t>Overcoming distance barriers</a:t>
            </a:r>
          </a:p>
          <a:p>
            <a:pPr lvl="1"/>
            <a:r>
              <a:rPr lang="en-US" sz="2000" dirty="0"/>
              <a:t>More flexibility as to time of day</a:t>
            </a:r>
          </a:p>
          <a:p>
            <a:pPr lvl="1"/>
            <a:r>
              <a:rPr lang="en-US" sz="2000" dirty="0"/>
              <a:t>Team consultation and collaboration</a:t>
            </a:r>
          </a:p>
          <a:p>
            <a:pPr lvl="1"/>
            <a:r>
              <a:rPr lang="en-US" sz="2000" dirty="0"/>
              <a:t>educational opportunities</a:t>
            </a:r>
          </a:p>
          <a:p>
            <a:pPr lvl="1"/>
            <a:r>
              <a:rPr lang="en-US" sz="2000" dirty="0"/>
              <a:t>Student comfort (environment in familiar)</a:t>
            </a:r>
          </a:p>
          <a:p>
            <a:pPr lvl="1"/>
            <a:r>
              <a:rPr lang="en-US" sz="2000" dirty="0"/>
              <a:t>Student engagement in tech</a:t>
            </a:r>
          </a:p>
        </p:txBody>
      </p:sp>
      <p:sp>
        <p:nvSpPr>
          <p:cNvPr id="6" name="Content Placeholder 5">
            <a:extLst>
              <a:ext uri="{FF2B5EF4-FFF2-40B4-BE49-F238E27FC236}">
                <a16:creationId xmlns:a16="http://schemas.microsoft.com/office/drawing/2014/main" id="{ED464AB2-9822-4E76-9080-49D49468FFEB}"/>
              </a:ext>
            </a:extLst>
          </p:cNvPr>
          <p:cNvSpPr>
            <a:spLocks noGrp="1"/>
          </p:cNvSpPr>
          <p:nvPr>
            <p:ph sz="half" idx="2"/>
          </p:nvPr>
        </p:nvSpPr>
        <p:spPr>
          <a:xfrm>
            <a:off x="4668033" y="1876818"/>
            <a:ext cx="4038600" cy="4724400"/>
          </a:xfrm>
        </p:spPr>
        <p:txBody>
          <a:bodyPr>
            <a:normAutofit/>
          </a:bodyPr>
          <a:lstStyle/>
          <a:p>
            <a:r>
              <a:rPr lang="en-US" b="1" dirty="0"/>
              <a:t>Can Reduce</a:t>
            </a:r>
          </a:p>
          <a:p>
            <a:pPr lvl="1"/>
            <a:r>
              <a:rPr lang="en-US" sz="2000" dirty="0"/>
              <a:t>Impact of personnel shortages </a:t>
            </a:r>
          </a:p>
          <a:p>
            <a:pPr lvl="1"/>
            <a:r>
              <a:rPr lang="en-US" sz="2000" dirty="0"/>
              <a:t>Travel time</a:t>
            </a:r>
          </a:p>
          <a:p>
            <a:pPr lvl="1"/>
            <a:r>
              <a:rPr lang="en-US" sz="2000" dirty="0"/>
              <a:t>Missed visits</a:t>
            </a:r>
          </a:p>
          <a:p>
            <a:pPr lvl="1"/>
            <a:r>
              <a:rPr lang="en-US" sz="2000" dirty="0"/>
              <a:t>Transportation barriers </a:t>
            </a:r>
          </a:p>
          <a:p>
            <a:pPr lvl="1"/>
            <a:r>
              <a:rPr lang="en-US" sz="2000" dirty="0"/>
              <a:t>Risks to compromised immune systems</a:t>
            </a:r>
          </a:p>
          <a:p>
            <a:pPr marL="457200" lvl="1" indent="0">
              <a:buNone/>
            </a:pPr>
            <a:endParaRPr lang="en-US" dirty="0"/>
          </a:p>
          <a:p>
            <a:pPr marL="457200" lvl="1" indent="0">
              <a:buNone/>
            </a:pPr>
            <a:endParaRPr lang="en-US" dirty="0"/>
          </a:p>
          <a:p>
            <a:pPr marL="457200" lvl="1" indent="0">
              <a:buNone/>
            </a:pPr>
            <a:r>
              <a:rPr lang="en-US" sz="2000" i="1" dirty="0"/>
              <a:t>(AOTA, 2018; APTA, 2018; Cason &amp; Criss, 2019; </a:t>
            </a:r>
            <a:r>
              <a:rPr lang="en-US" sz="2000" i="1" dirty="0" err="1"/>
              <a:t>Fischback</a:t>
            </a:r>
            <a:r>
              <a:rPr lang="en-US" sz="2000" i="1" dirty="0"/>
              <a:t>, 2019)</a:t>
            </a:r>
          </a:p>
        </p:txBody>
      </p:sp>
    </p:spTree>
    <p:extLst>
      <p:ext uri="{BB962C8B-B14F-4D97-AF65-F5344CB8AC3E}">
        <p14:creationId xmlns:p14="http://schemas.microsoft.com/office/powerpoint/2010/main" val="120639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70141-8C0B-4193-9683-C0E75D45C642}"/>
              </a:ext>
            </a:extLst>
          </p:cNvPr>
          <p:cNvSpPr>
            <a:spLocks noGrp="1"/>
          </p:cNvSpPr>
          <p:nvPr>
            <p:ph type="title"/>
          </p:nvPr>
        </p:nvSpPr>
        <p:spPr>
          <a:xfrm>
            <a:off x="800100" y="293427"/>
            <a:ext cx="7543800" cy="1051561"/>
          </a:xfrm>
        </p:spPr>
        <p:txBody>
          <a:bodyPr/>
          <a:lstStyle/>
          <a:p>
            <a:pPr algn="ctr"/>
            <a:r>
              <a:rPr lang="en-US" b="1" dirty="0">
                <a:solidFill>
                  <a:schemeClr val="tx2"/>
                </a:solidFill>
              </a:rPr>
              <a:t>Challenges with ICT</a:t>
            </a:r>
          </a:p>
        </p:txBody>
      </p:sp>
      <p:sp>
        <p:nvSpPr>
          <p:cNvPr id="3" name="Content Placeholder 2">
            <a:extLst>
              <a:ext uri="{FF2B5EF4-FFF2-40B4-BE49-F238E27FC236}">
                <a16:creationId xmlns:a16="http://schemas.microsoft.com/office/drawing/2014/main" id="{74A143E9-39E7-4983-89DF-5AECF37E5C05}"/>
              </a:ext>
            </a:extLst>
          </p:cNvPr>
          <p:cNvSpPr>
            <a:spLocks noGrp="1"/>
          </p:cNvSpPr>
          <p:nvPr>
            <p:ph idx="1"/>
          </p:nvPr>
        </p:nvSpPr>
        <p:spPr>
          <a:xfrm>
            <a:off x="457200" y="1752600"/>
            <a:ext cx="8458200" cy="4830762"/>
          </a:xfrm>
        </p:spPr>
        <p:txBody>
          <a:bodyPr>
            <a:normAutofit lnSpcReduction="10000"/>
          </a:bodyPr>
          <a:lstStyle/>
          <a:p>
            <a:pPr>
              <a:buFont typeface="Wingdings" panose="05000000000000000000" pitchFamily="2" charset="2"/>
              <a:buChar char="§"/>
            </a:pPr>
            <a:r>
              <a:rPr lang="en-US" sz="2600" dirty="0"/>
              <a:t> Inappropriate referrals</a:t>
            </a:r>
          </a:p>
          <a:p>
            <a:pPr>
              <a:buFont typeface="Wingdings" panose="05000000000000000000" pitchFamily="2" charset="2"/>
              <a:buChar char="§"/>
            </a:pPr>
            <a:r>
              <a:rPr lang="en-US" sz="2600" dirty="0"/>
              <a:t> Poor broadband width/internet speeds in some rural or             remote areas</a:t>
            </a:r>
          </a:p>
          <a:p>
            <a:pPr>
              <a:buFont typeface="Wingdings" panose="05000000000000000000" pitchFamily="2" charset="2"/>
              <a:buChar char="§"/>
            </a:pPr>
            <a:r>
              <a:rPr lang="en-US" sz="2600" dirty="0"/>
              <a:t> Higher costs for accessing high bandwidth/faster internet speeds</a:t>
            </a:r>
          </a:p>
          <a:p>
            <a:pPr>
              <a:buFont typeface="Wingdings" panose="05000000000000000000" pitchFamily="2" charset="2"/>
              <a:buChar char="§"/>
            </a:pPr>
            <a:r>
              <a:rPr lang="en-US" sz="2600" dirty="0"/>
              <a:t> Difficulties with equipment reliability</a:t>
            </a:r>
          </a:p>
          <a:p>
            <a:pPr>
              <a:buFont typeface="Wingdings" panose="05000000000000000000" pitchFamily="2" charset="2"/>
              <a:buChar char="§"/>
            </a:pPr>
            <a:r>
              <a:rPr lang="en-US" sz="2600" dirty="0"/>
              <a:t> Difficulty understanding how to use technology tools</a:t>
            </a:r>
          </a:p>
          <a:p>
            <a:pPr>
              <a:buFont typeface="Wingdings" panose="05000000000000000000" pitchFamily="2" charset="2"/>
              <a:buChar char="§"/>
            </a:pPr>
            <a:r>
              <a:rPr lang="en-US" sz="2600" dirty="0"/>
              <a:t> Initial challenge of developing rapport (absence of therapeutic touch; challenges in communicating)</a:t>
            </a:r>
          </a:p>
          <a:p>
            <a:pPr>
              <a:buFont typeface="Wingdings" panose="05000000000000000000" pitchFamily="2" charset="2"/>
              <a:buChar char="§"/>
            </a:pPr>
            <a:r>
              <a:rPr lang="en-US" sz="2600" dirty="0"/>
              <a:t> Body of evidence to guide practice is small (but is growing)</a:t>
            </a:r>
            <a:r>
              <a:rPr lang="en-US" dirty="0"/>
              <a:t>							</a:t>
            </a:r>
            <a:r>
              <a:rPr lang="en-US" sz="2000" i="1" dirty="0"/>
              <a:t>(Cason &amp; Criss, 2019)</a:t>
            </a:r>
          </a:p>
          <a:p>
            <a:pPr marL="0" indent="0">
              <a:buNone/>
            </a:pPr>
            <a:endParaRPr lang="en-US" dirty="0"/>
          </a:p>
        </p:txBody>
      </p:sp>
    </p:spTree>
    <p:extLst>
      <p:ext uri="{BB962C8B-B14F-4D97-AF65-F5344CB8AC3E}">
        <p14:creationId xmlns:p14="http://schemas.microsoft.com/office/powerpoint/2010/main" val="181718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C4555BE-68F7-498C-AE68-D5704DC8111B}"/>
              </a:ext>
            </a:extLst>
          </p:cNvPr>
          <p:cNvSpPr>
            <a:spLocks noGrp="1"/>
          </p:cNvSpPr>
          <p:nvPr>
            <p:ph type="body" idx="1"/>
          </p:nvPr>
        </p:nvSpPr>
        <p:spPr>
          <a:xfrm>
            <a:off x="685800" y="1828800"/>
            <a:ext cx="7772400" cy="4648200"/>
          </a:xfrm>
        </p:spPr>
        <p:txBody>
          <a:bodyPr>
            <a:normAutofit/>
          </a:bodyPr>
          <a:lstStyle/>
          <a:p>
            <a:pPr algn="ctr"/>
            <a:r>
              <a:rPr lang="en-US" sz="4400" dirty="0">
                <a:solidFill>
                  <a:schemeClr val="tx1"/>
                </a:solidFill>
              </a:rPr>
              <a:t>The 2 BIG Challenges                             for School-Based Therapists </a:t>
            </a:r>
          </a:p>
          <a:p>
            <a:pPr algn="ctr"/>
            <a:endParaRPr lang="en-US" sz="4400" dirty="0"/>
          </a:p>
          <a:p>
            <a:pPr algn="ctr"/>
            <a:r>
              <a:rPr lang="en-US" sz="5400" b="1" dirty="0"/>
              <a:t>Context and LRE</a:t>
            </a:r>
          </a:p>
        </p:txBody>
      </p:sp>
    </p:spTree>
    <p:extLst>
      <p:ext uri="{BB962C8B-B14F-4D97-AF65-F5344CB8AC3E}">
        <p14:creationId xmlns:p14="http://schemas.microsoft.com/office/powerpoint/2010/main" val="134314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52B1-0E7C-4167-B989-9788CF103C3C}"/>
              </a:ext>
            </a:extLst>
          </p:cNvPr>
          <p:cNvSpPr>
            <a:spLocks noGrp="1"/>
          </p:cNvSpPr>
          <p:nvPr>
            <p:ph type="ctrTitle"/>
          </p:nvPr>
        </p:nvSpPr>
        <p:spPr>
          <a:xfrm>
            <a:off x="685800" y="1676400"/>
            <a:ext cx="7772400" cy="2076450"/>
          </a:xfrm>
        </p:spPr>
        <p:txBody>
          <a:bodyPr>
            <a:noAutofit/>
          </a:bodyPr>
          <a:lstStyle/>
          <a:p>
            <a:pPr algn="ctr"/>
            <a:r>
              <a:rPr lang="en-US" sz="4400" dirty="0"/>
              <a:t>Both AOTA and APTA                                     have adopted the WHO model                  for persons with disabilities                   based on the ICF</a:t>
            </a:r>
          </a:p>
        </p:txBody>
      </p:sp>
      <p:sp>
        <p:nvSpPr>
          <p:cNvPr id="3" name="Subtitle 2">
            <a:extLst>
              <a:ext uri="{FF2B5EF4-FFF2-40B4-BE49-F238E27FC236}">
                <a16:creationId xmlns:a16="http://schemas.microsoft.com/office/drawing/2014/main" id="{F99EC152-24DA-467B-A9EB-C236A698EA04}"/>
              </a:ext>
            </a:extLst>
          </p:cNvPr>
          <p:cNvSpPr>
            <a:spLocks noGrp="1"/>
          </p:cNvSpPr>
          <p:nvPr>
            <p:ph type="subTitle" idx="1"/>
          </p:nvPr>
        </p:nvSpPr>
        <p:spPr>
          <a:xfrm>
            <a:off x="1143000" y="4557125"/>
            <a:ext cx="6858000" cy="1905000"/>
          </a:xfrm>
        </p:spPr>
        <p:txBody>
          <a:bodyPr>
            <a:normAutofit/>
          </a:bodyPr>
          <a:lstStyle/>
          <a:p>
            <a:pPr algn="ctr"/>
            <a:r>
              <a:rPr lang="en-US" b="1" dirty="0"/>
              <a:t>Services using a top-down approach consider not just personal factors, but the environment(s) and the person’s interaction with the environment(s)</a:t>
            </a:r>
          </a:p>
        </p:txBody>
      </p:sp>
    </p:spTree>
    <p:extLst>
      <p:ext uri="{BB962C8B-B14F-4D97-AF65-F5344CB8AC3E}">
        <p14:creationId xmlns:p14="http://schemas.microsoft.com/office/powerpoint/2010/main" val="2841027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9FC0C5-A516-456E-982F-1BB32F6C4058}"/>
              </a:ext>
            </a:extLst>
          </p:cNvPr>
          <p:cNvSpPr>
            <a:spLocks noGrp="1"/>
          </p:cNvSpPr>
          <p:nvPr>
            <p:ph type="title"/>
          </p:nvPr>
        </p:nvSpPr>
        <p:spPr>
          <a:xfrm>
            <a:off x="735278" y="304800"/>
            <a:ext cx="7543800" cy="1161196"/>
          </a:xfrm>
        </p:spPr>
        <p:txBody>
          <a:bodyPr>
            <a:normAutofit/>
          </a:bodyPr>
          <a:lstStyle/>
          <a:p>
            <a:pPr algn="ctr"/>
            <a:r>
              <a:rPr lang="en-US" sz="4000" b="1" dirty="0">
                <a:solidFill>
                  <a:schemeClr val="tx2"/>
                </a:solidFill>
              </a:rPr>
              <a:t>Evaluation Using ICT</a:t>
            </a:r>
          </a:p>
        </p:txBody>
      </p:sp>
      <p:sp>
        <p:nvSpPr>
          <p:cNvPr id="7" name="Content Placeholder 6">
            <a:extLst>
              <a:ext uri="{FF2B5EF4-FFF2-40B4-BE49-F238E27FC236}">
                <a16:creationId xmlns:a16="http://schemas.microsoft.com/office/drawing/2014/main" id="{4AC26C87-22C0-4BA9-A9BA-457E039DAA68}"/>
              </a:ext>
            </a:extLst>
          </p:cNvPr>
          <p:cNvSpPr>
            <a:spLocks noGrp="1"/>
          </p:cNvSpPr>
          <p:nvPr>
            <p:ph idx="1"/>
          </p:nvPr>
        </p:nvSpPr>
        <p:spPr>
          <a:xfrm>
            <a:off x="762000" y="1828800"/>
            <a:ext cx="7620000" cy="4343400"/>
          </a:xfrm>
        </p:spPr>
        <p:txBody>
          <a:bodyPr>
            <a:normAutofit/>
          </a:bodyPr>
          <a:lstStyle/>
          <a:p>
            <a:pPr>
              <a:buFont typeface="Wingdings" panose="05000000000000000000" pitchFamily="2" charset="2"/>
              <a:buChar char="§"/>
            </a:pPr>
            <a:r>
              <a:rPr lang="en-US" sz="2400" dirty="0"/>
              <a:t> Some tools may require instructions for setup by an E-Helper and/or need minimal modification (this must be noted in the evaluation report)</a:t>
            </a:r>
          </a:p>
          <a:p>
            <a:pPr>
              <a:buFont typeface="Wingdings" panose="05000000000000000000" pitchFamily="2" charset="2"/>
              <a:buChar char="§"/>
            </a:pPr>
            <a:r>
              <a:rPr lang="en-US" sz="2400" dirty="0"/>
              <a:t> Data Gathering Process is the Same</a:t>
            </a:r>
          </a:p>
          <a:p>
            <a:pPr lvl="1"/>
            <a:r>
              <a:rPr lang="en-US" sz="2000" dirty="0"/>
              <a:t>Identification of the issue(s)</a:t>
            </a:r>
          </a:p>
          <a:p>
            <a:pPr lvl="1"/>
            <a:r>
              <a:rPr lang="en-US" sz="2000" dirty="0"/>
              <a:t>Review of student records</a:t>
            </a:r>
          </a:p>
          <a:p>
            <a:pPr lvl="1"/>
            <a:r>
              <a:rPr lang="en-US" sz="2000" dirty="0"/>
              <a:t>Interviews with student, parents, teachers and other school personnel</a:t>
            </a:r>
          </a:p>
          <a:p>
            <a:pPr lvl="1"/>
            <a:r>
              <a:rPr lang="en-US" sz="2000" dirty="0"/>
              <a:t>Skilled observations in school context(s)</a:t>
            </a:r>
          </a:p>
          <a:p>
            <a:pPr lvl="1"/>
            <a:r>
              <a:rPr lang="en-US" sz="2000" dirty="0"/>
              <a:t>Administration of assessment tools</a:t>
            </a:r>
          </a:p>
          <a:p>
            <a:pPr lvl="1"/>
            <a:endParaRPr lang="en-US" sz="2000" dirty="0"/>
          </a:p>
          <a:p>
            <a:pPr marL="457200" lvl="1" indent="0">
              <a:buNone/>
            </a:pPr>
            <a:r>
              <a:rPr lang="en-US" dirty="0"/>
              <a:t>					</a:t>
            </a:r>
            <a:r>
              <a:rPr lang="en-US" sz="2200" i="1" dirty="0"/>
              <a:t>(Fischbach, 2019)</a:t>
            </a:r>
          </a:p>
          <a:p>
            <a:endParaRPr lang="en-US" dirty="0"/>
          </a:p>
        </p:txBody>
      </p:sp>
    </p:spTree>
    <p:extLst>
      <p:ext uri="{BB962C8B-B14F-4D97-AF65-F5344CB8AC3E}">
        <p14:creationId xmlns:p14="http://schemas.microsoft.com/office/powerpoint/2010/main" val="421164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1833-4871-4F00-9099-DD494F39409D}"/>
              </a:ext>
            </a:extLst>
          </p:cNvPr>
          <p:cNvSpPr>
            <a:spLocks noGrp="1"/>
          </p:cNvSpPr>
          <p:nvPr>
            <p:ph type="title"/>
          </p:nvPr>
        </p:nvSpPr>
        <p:spPr>
          <a:xfrm>
            <a:off x="477033" y="235907"/>
            <a:ext cx="8229600" cy="1143000"/>
          </a:xfrm>
        </p:spPr>
        <p:txBody>
          <a:bodyPr>
            <a:noAutofit/>
          </a:bodyPr>
          <a:lstStyle/>
          <a:p>
            <a:pPr algn="ctr"/>
            <a:r>
              <a:rPr lang="en-US" sz="3600" dirty="0"/>
              <a:t>Examples of Assessment Tools Successfully Administered Using Telehealth</a:t>
            </a:r>
          </a:p>
        </p:txBody>
      </p:sp>
      <p:sp>
        <p:nvSpPr>
          <p:cNvPr id="3" name="Content Placeholder 2">
            <a:extLst>
              <a:ext uri="{FF2B5EF4-FFF2-40B4-BE49-F238E27FC236}">
                <a16:creationId xmlns:a16="http://schemas.microsoft.com/office/drawing/2014/main" id="{AE076CDF-6B7B-4532-B83D-6806A38C73CA}"/>
              </a:ext>
            </a:extLst>
          </p:cNvPr>
          <p:cNvSpPr>
            <a:spLocks noGrp="1"/>
          </p:cNvSpPr>
          <p:nvPr>
            <p:ph idx="1"/>
          </p:nvPr>
        </p:nvSpPr>
        <p:spPr>
          <a:xfrm>
            <a:off x="457200" y="1905000"/>
            <a:ext cx="8458200" cy="4724400"/>
          </a:xfrm>
        </p:spPr>
        <p:txBody>
          <a:bodyPr>
            <a:normAutofit lnSpcReduction="10000"/>
          </a:bodyPr>
          <a:lstStyle/>
          <a:p>
            <a:pPr>
              <a:buFont typeface="Wingdings" panose="05000000000000000000" pitchFamily="2" charset="2"/>
              <a:buChar char="§"/>
            </a:pPr>
            <a:r>
              <a:rPr lang="en-US" sz="2800" dirty="0"/>
              <a:t> Canadian Occupational Performance Measure</a:t>
            </a:r>
          </a:p>
          <a:p>
            <a:pPr>
              <a:buFont typeface="Wingdings" panose="05000000000000000000" pitchFamily="2" charset="2"/>
              <a:buChar char="§"/>
            </a:pPr>
            <a:r>
              <a:rPr lang="en-US" sz="2800" dirty="0"/>
              <a:t> Sensory Processing Measure</a:t>
            </a:r>
          </a:p>
          <a:p>
            <a:pPr>
              <a:buFont typeface="Wingdings" panose="05000000000000000000" pitchFamily="2" charset="2"/>
              <a:buChar char="§"/>
            </a:pPr>
            <a:r>
              <a:rPr lang="en-US" sz="2800" dirty="0"/>
              <a:t> Sensory Profile 2</a:t>
            </a:r>
          </a:p>
          <a:p>
            <a:pPr>
              <a:buFont typeface="Wingdings" panose="05000000000000000000" pitchFamily="2" charset="2"/>
              <a:buChar char="§"/>
            </a:pPr>
            <a:r>
              <a:rPr lang="en-US" sz="2800" dirty="0"/>
              <a:t> The Print Tool</a:t>
            </a:r>
          </a:p>
          <a:p>
            <a:pPr>
              <a:buFont typeface="Wingdings" panose="05000000000000000000" pitchFamily="2" charset="2"/>
              <a:buChar char="§"/>
            </a:pPr>
            <a:r>
              <a:rPr lang="en-US" sz="2800" dirty="0"/>
              <a:t> The </a:t>
            </a:r>
            <a:r>
              <a:rPr lang="en-US" sz="2800" dirty="0" err="1"/>
              <a:t>DeCoste</a:t>
            </a:r>
            <a:r>
              <a:rPr lang="en-US" sz="2800" dirty="0"/>
              <a:t> Writing Protocol</a:t>
            </a:r>
          </a:p>
          <a:p>
            <a:pPr>
              <a:buFont typeface="Wingdings" panose="05000000000000000000" pitchFamily="2" charset="2"/>
              <a:buChar char="§"/>
            </a:pPr>
            <a:r>
              <a:rPr lang="en-US" sz="2800" dirty="0"/>
              <a:t> Beery-Buktenica Test of Visual Motor Integration</a:t>
            </a:r>
          </a:p>
          <a:p>
            <a:pPr>
              <a:buFont typeface="Wingdings" panose="05000000000000000000" pitchFamily="2" charset="2"/>
              <a:buChar char="§"/>
            </a:pPr>
            <a:r>
              <a:rPr lang="en-US" sz="2800" dirty="0"/>
              <a:t> The </a:t>
            </a:r>
            <a:r>
              <a:rPr lang="en-US" sz="2800" dirty="0" err="1"/>
              <a:t>Kohlman</a:t>
            </a:r>
            <a:r>
              <a:rPr lang="en-US" sz="2800" dirty="0"/>
              <a:t> Evaluation of Living Skills</a:t>
            </a:r>
          </a:p>
          <a:p>
            <a:pPr marL="0" indent="0" algn="ctr">
              <a:buNone/>
            </a:pPr>
            <a:r>
              <a:rPr lang="en-US" sz="2200" i="1" dirty="0"/>
              <a:t>                                                                                   </a:t>
            </a:r>
          </a:p>
          <a:p>
            <a:pPr marL="0" indent="0" algn="ctr">
              <a:buNone/>
            </a:pPr>
            <a:r>
              <a:rPr lang="en-US" sz="2000" i="1" dirty="0"/>
              <a:t>                                                                                  (AOTA, 2018; Cason &amp; Criss, 2019)</a:t>
            </a:r>
          </a:p>
          <a:p>
            <a:endParaRPr lang="en-US" sz="2200" dirty="0"/>
          </a:p>
          <a:p>
            <a:endParaRPr lang="en-US" dirty="0"/>
          </a:p>
          <a:p>
            <a:pPr marL="0" indent="0">
              <a:buNone/>
            </a:pPr>
            <a:endParaRPr lang="en-US" dirty="0"/>
          </a:p>
        </p:txBody>
      </p:sp>
    </p:spTree>
    <p:extLst>
      <p:ext uri="{BB962C8B-B14F-4D97-AF65-F5344CB8AC3E}">
        <p14:creationId xmlns:p14="http://schemas.microsoft.com/office/powerpoint/2010/main" val="4227433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84A0-115E-4E46-A270-22A8F640BD89}"/>
              </a:ext>
            </a:extLst>
          </p:cNvPr>
          <p:cNvSpPr>
            <a:spLocks noGrp="1"/>
          </p:cNvSpPr>
          <p:nvPr>
            <p:ph type="title"/>
          </p:nvPr>
        </p:nvSpPr>
        <p:spPr>
          <a:xfrm>
            <a:off x="457200" y="1066800"/>
            <a:ext cx="8229600" cy="4297362"/>
          </a:xfrm>
        </p:spPr>
        <p:txBody>
          <a:bodyPr>
            <a:normAutofit/>
          </a:bodyPr>
          <a:lstStyle/>
          <a:p>
            <a:pPr algn="ctr"/>
            <a:r>
              <a:rPr lang="en-US" b="1" dirty="0">
                <a:solidFill>
                  <a:schemeClr val="tx2"/>
                </a:solidFill>
              </a:rPr>
              <a:t>More and more, assessment tools </a:t>
            </a:r>
            <a:br>
              <a:rPr lang="en-US" b="1" dirty="0">
                <a:solidFill>
                  <a:schemeClr val="tx2"/>
                </a:solidFill>
              </a:rPr>
            </a:br>
            <a:r>
              <a:rPr lang="en-US" b="1" dirty="0">
                <a:solidFill>
                  <a:schemeClr val="tx2"/>
                </a:solidFill>
              </a:rPr>
              <a:t>are being digitized;                                                more and more publishers                                   </a:t>
            </a:r>
            <a:r>
              <a:rPr lang="en-US" sz="3100" b="1" dirty="0">
                <a:solidFill>
                  <a:schemeClr val="tx2"/>
                </a:solidFill>
              </a:rPr>
              <a:t>(</a:t>
            </a:r>
            <a:r>
              <a:rPr lang="en-US" sz="3100" b="1" dirty="0" err="1">
                <a:solidFill>
                  <a:schemeClr val="tx2"/>
                </a:solidFill>
              </a:rPr>
              <a:t>e.g.,WPS</a:t>
            </a:r>
            <a:r>
              <a:rPr lang="en-US" sz="3100" b="1" dirty="0">
                <a:solidFill>
                  <a:schemeClr val="tx2"/>
                </a:solidFill>
              </a:rPr>
              <a:t>, Pearson, </a:t>
            </a:r>
            <a:r>
              <a:rPr lang="en-US" sz="3100" b="1" dirty="0" err="1">
                <a:solidFill>
                  <a:schemeClr val="tx2"/>
                </a:solidFill>
              </a:rPr>
              <a:t>CanChild</a:t>
            </a:r>
            <a:r>
              <a:rPr lang="en-US" sz="3100" b="1" dirty="0">
                <a:solidFill>
                  <a:schemeClr val="tx2"/>
                </a:solidFill>
              </a:rPr>
              <a:t>)                                                             </a:t>
            </a:r>
            <a:r>
              <a:rPr lang="en-US" b="1" dirty="0">
                <a:solidFill>
                  <a:schemeClr val="tx2"/>
                </a:solidFill>
              </a:rPr>
              <a:t>are designing with                                          remote evaluation in mind.</a:t>
            </a:r>
            <a:br>
              <a:rPr lang="en-US" b="1" dirty="0">
                <a:solidFill>
                  <a:schemeClr val="tx2"/>
                </a:solidFill>
              </a:rPr>
            </a:br>
            <a:r>
              <a:rPr lang="en-US" dirty="0"/>
              <a:t>					</a:t>
            </a:r>
            <a:r>
              <a:rPr lang="en-US" sz="2200" i="1" dirty="0"/>
              <a:t>(Cason &amp; Criss, 2019) </a:t>
            </a:r>
          </a:p>
        </p:txBody>
      </p:sp>
    </p:spTree>
    <p:extLst>
      <p:ext uri="{BB962C8B-B14F-4D97-AF65-F5344CB8AC3E}">
        <p14:creationId xmlns:p14="http://schemas.microsoft.com/office/powerpoint/2010/main" val="1905182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BD9E-6F08-4E9A-A466-0B6FB0F614A8}"/>
              </a:ext>
            </a:extLst>
          </p:cNvPr>
          <p:cNvSpPr>
            <a:spLocks noGrp="1"/>
          </p:cNvSpPr>
          <p:nvPr>
            <p:ph type="title"/>
          </p:nvPr>
        </p:nvSpPr>
        <p:spPr>
          <a:xfrm>
            <a:off x="453025" y="533400"/>
            <a:ext cx="8229600" cy="1143000"/>
          </a:xfrm>
        </p:spPr>
        <p:txBody>
          <a:bodyPr>
            <a:normAutofit/>
          </a:bodyPr>
          <a:lstStyle/>
          <a:p>
            <a:pPr algn="ctr"/>
            <a:r>
              <a:rPr lang="en-US" sz="4000" b="1" dirty="0">
                <a:solidFill>
                  <a:schemeClr val="tx2"/>
                </a:solidFill>
              </a:rPr>
              <a:t>Telehealth Interventions:                             Direct Services</a:t>
            </a:r>
          </a:p>
        </p:txBody>
      </p:sp>
      <p:sp>
        <p:nvSpPr>
          <p:cNvPr id="3" name="Content Placeholder 2">
            <a:extLst>
              <a:ext uri="{FF2B5EF4-FFF2-40B4-BE49-F238E27FC236}">
                <a16:creationId xmlns:a16="http://schemas.microsoft.com/office/drawing/2014/main" id="{61954895-FE9B-4992-938A-7A872ABAAFE2}"/>
              </a:ext>
            </a:extLst>
          </p:cNvPr>
          <p:cNvSpPr>
            <a:spLocks noGrp="1"/>
          </p:cNvSpPr>
          <p:nvPr>
            <p:ph idx="1"/>
          </p:nvPr>
        </p:nvSpPr>
        <p:spPr>
          <a:xfrm>
            <a:off x="914400" y="2057400"/>
            <a:ext cx="7543800" cy="3657600"/>
          </a:xfrm>
        </p:spPr>
        <p:txBody>
          <a:bodyPr>
            <a:normAutofit lnSpcReduction="10000"/>
          </a:bodyPr>
          <a:lstStyle/>
          <a:p>
            <a:pPr algn="ctr">
              <a:buFont typeface="Wingdings" panose="05000000000000000000" pitchFamily="2" charset="2"/>
              <a:buChar char="§"/>
            </a:pPr>
            <a:r>
              <a:rPr lang="en-US" sz="2800" dirty="0"/>
              <a:t> Skill building</a:t>
            </a:r>
          </a:p>
          <a:p>
            <a:pPr algn="ctr">
              <a:buFont typeface="Wingdings" panose="05000000000000000000" pitchFamily="2" charset="2"/>
              <a:buChar char="§"/>
            </a:pPr>
            <a:r>
              <a:rPr lang="en-US" sz="2800" dirty="0"/>
              <a:t>Modeling adaptive techniques</a:t>
            </a:r>
          </a:p>
          <a:p>
            <a:pPr algn="ctr">
              <a:buFont typeface="Wingdings" panose="05000000000000000000" pitchFamily="2" charset="2"/>
              <a:buChar char="§"/>
            </a:pPr>
            <a:r>
              <a:rPr lang="en-US" sz="2800" dirty="0"/>
              <a:t> Education/training in use and integration of                                        adaptive and assistive technologies</a:t>
            </a:r>
          </a:p>
          <a:p>
            <a:pPr algn="ctr">
              <a:buFont typeface="Wingdings" panose="05000000000000000000" pitchFamily="2" charset="2"/>
              <a:buChar char="§"/>
            </a:pPr>
            <a:r>
              <a:rPr lang="en-US" sz="2800" dirty="0"/>
              <a:t>Modifying materials and equipment </a:t>
            </a:r>
          </a:p>
          <a:p>
            <a:pPr algn="ctr">
              <a:buFont typeface="Wingdings" panose="05000000000000000000" pitchFamily="2" charset="2"/>
              <a:buChar char="§"/>
            </a:pPr>
            <a:r>
              <a:rPr lang="en-US" sz="2800" dirty="0"/>
              <a:t> Modifying school environments</a:t>
            </a:r>
          </a:p>
          <a:p>
            <a:pPr algn="ctr">
              <a:buFont typeface="Wingdings" panose="05000000000000000000" pitchFamily="2" charset="2"/>
              <a:buChar char="§"/>
            </a:pPr>
            <a:r>
              <a:rPr lang="en-US" sz="2800" dirty="0"/>
              <a:t>Promoting healthy habits and routines</a:t>
            </a:r>
          </a:p>
          <a:p>
            <a:endParaRPr lang="en-US" dirty="0"/>
          </a:p>
        </p:txBody>
      </p:sp>
    </p:spTree>
    <p:extLst>
      <p:ext uri="{BB962C8B-B14F-4D97-AF65-F5344CB8AC3E}">
        <p14:creationId xmlns:p14="http://schemas.microsoft.com/office/powerpoint/2010/main" val="306786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0E478-C55E-412C-BE45-37227CF8ADE3}"/>
              </a:ext>
            </a:extLst>
          </p:cNvPr>
          <p:cNvSpPr>
            <a:spLocks noGrp="1"/>
          </p:cNvSpPr>
          <p:nvPr>
            <p:ph type="title"/>
          </p:nvPr>
        </p:nvSpPr>
        <p:spPr>
          <a:xfrm>
            <a:off x="457200" y="231141"/>
            <a:ext cx="8229600" cy="1143000"/>
          </a:xfrm>
        </p:spPr>
        <p:txBody>
          <a:bodyPr/>
          <a:lstStyle/>
          <a:p>
            <a:pPr algn="ctr"/>
            <a:r>
              <a:rPr lang="en-US" b="1" dirty="0">
                <a:solidFill>
                  <a:schemeClr val="tx2"/>
                </a:solidFill>
              </a:rPr>
              <a:t>A Smorgasbord of Terms</a:t>
            </a:r>
          </a:p>
        </p:txBody>
      </p:sp>
      <p:sp>
        <p:nvSpPr>
          <p:cNvPr id="3" name="Content Placeholder 2">
            <a:extLst>
              <a:ext uri="{FF2B5EF4-FFF2-40B4-BE49-F238E27FC236}">
                <a16:creationId xmlns:a16="http://schemas.microsoft.com/office/drawing/2014/main" id="{BD853990-7AC2-4781-BC52-3C867753E8F8}"/>
              </a:ext>
            </a:extLst>
          </p:cNvPr>
          <p:cNvSpPr>
            <a:spLocks noGrp="1"/>
          </p:cNvSpPr>
          <p:nvPr>
            <p:ph sz="half" idx="1"/>
          </p:nvPr>
        </p:nvSpPr>
        <p:spPr>
          <a:xfrm>
            <a:off x="1600200" y="1752600"/>
            <a:ext cx="2489200" cy="4373563"/>
          </a:xfrm>
        </p:spPr>
        <p:txBody>
          <a:bodyPr>
            <a:normAutofit/>
          </a:bodyPr>
          <a:lstStyle/>
          <a:p>
            <a:endParaRPr lang="en-US" dirty="0"/>
          </a:p>
          <a:p>
            <a:r>
              <a:rPr lang="en-US" dirty="0"/>
              <a:t>Telemedicine</a:t>
            </a:r>
          </a:p>
          <a:p>
            <a:r>
              <a:rPr lang="en-US" dirty="0"/>
              <a:t>Telehealth</a:t>
            </a:r>
          </a:p>
          <a:p>
            <a:r>
              <a:rPr lang="en-US" dirty="0"/>
              <a:t>Telerehabilitation</a:t>
            </a:r>
          </a:p>
          <a:p>
            <a:r>
              <a:rPr lang="en-US" dirty="0" err="1"/>
              <a:t>Telerehab</a:t>
            </a:r>
            <a:endParaRPr lang="en-US" dirty="0"/>
          </a:p>
          <a:p>
            <a:r>
              <a:rPr lang="en-US" dirty="0" err="1"/>
              <a:t>Telepractice</a:t>
            </a:r>
            <a:endParaRPr lang="en-US" dirty="0"/>
          </a:p>
          <a:p>
            <a:r>
              <a:rPr lang="en-US" dirty="0"/>
              <a:t>Telecare</a:t>
            </a:r>
          </a:p>
          <a:p>
            <a:r>
              <a:rPr lang="en-US" dirty="0"/>
              <a:t>teletherapy</a:t>
            </a:r>
          </a:p>
          <a:p>
            <a:endParaRPr lang="en-US" dirty="0"/>
          </a:p>
        </p:txBody>
      </p:sp>
      <p:sp>
        <p:nvSpPr>
          <p:cNvPr id="4" name="Content Placeholder 3">
            <a:extLst>
              <a:ext uri="{FF2B5EF4-FFF2-40B4-BE49-F238E27FC236}">
                <a16:creationId xmlns:a16="http://schemas.microsoft.com/office/drawing/2014/main" id="{295C4F45-38CA-4005-A0EF-714F49659D07}"/>
              </a:ext>
            </a:extLst>
          </p:cNvPr>
          <p:cNvSpPr>
            <a:spLocks noGrp="1"/>
          </p:cNvSpPr>
          <p:nvPr>
            <p:ph sz="half" idx="2"/>
          </p:nvPr>
        </p:nvSpPr>
        <p:spPr>
          <a:xfrm>
            <a:off x="4648200" y="2204719"/>
            <a:ext cx="4038600" cy="4373563"/>
          </a:xfrm>
        </p:spPr>
        <p:txBody>
          <a:bodyPr>
            <a:normAutofit/>
          </a:bodyPr>
          <a:lstStyle/>
          <a:p>
            <a:r>
              <a:rPr lang="en-US" dirty="0"/>
              <a:t>Tele-evaluation</a:t>
            </a:r>
          </a:p>
          <a:p>
            <a:r>
              <a:rPr lang="en-US" dirty="0"/>
              <a:t>Tele-intervention</a:t>
            </a:r>
          </a:p>
          <a:p>
            <a:r>
              <a:rPr lang="en-US" dirty="0"/>
              <a:t>Tele-monitoring</a:t>
            </a:r>
          </a:p>
          <a:p>
            <a:r>
              <a:rPr lang="en-US" dirty="0"/>
              <a:t>Tele-mentoring</a:t>
            </a:r>
          </a:p>
          <a:p>
            <a:r>
              <a:rPr lang="en-US" dirty="0"/>
              <a:t>Tele-supervision</a:t>
            </a:r>
          </a:p>
          <a:p>
            <a:r>
              <a:rPr lang="en-US" dirty="0"/>
              <a:t>e-health</a:t>
            </a:r>
          </a:p>
          <a:p>
            <a:r>
              <a:rPr lang="en-US" dirty="0"/>
              <a:t>m-health </a:t>
            </a:r>
          </a:p>
          <a:p>
            <a:endParaRPr lang="en-US" dirty="0"/>
          </a:p>
          <a:p>
            <a:pPr marL="0" indent="0">
              <a:buNone/>
            </a:pPr>
            <a:r>
              <a:rPr lang="en-US" dirty="0"/>
              <a:t>	</a:t>
            </a:r>
            <a:r>
              <a:rPr lang="en-US" sz="2000" i="1" dirty="0"/>
              <a:t>       (Cason &amp; Criss, 2019)</a:t>
            </a:r>
          </a:p>
          <a:p>
            <a:endParaRPr lang="en-US" dirty="0"/>
          </a:p>
        </p:txBody>
      </p:sp>
    </p:spTree>
    <p:extLst>
      <p:ext uri="{BB962C8B-B14F-4D97-AF65-F5344CB8AC3E}">
        <p14:creationId xmlns:p14="http://schemas.microsoft.com/office/powerpoint/2010/main" val="1068821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7B757-9C90-4B01-BBE3-F9169472FA86}"/>
              </a:ext>
            </a:extLst>
          </p:cNvPr>
          <p:cNvSpPr>
            <a:spLocks noGrp="1"/>
          </p:cNvSpPr>
          <p:nvPr>
            <p:ph type="title"/>
          </p:nvPr>
        </p:nvSpPr>
        <p:spPr>
          <a:xfrm>
            <a:off x="457200" y="304800"/>
            <a:ext cx="8229600" cy="1318188"/>
          </a:xfrm>
        </p:spPr>
        <p:txBody>
          <a:bodyPr>
            <a:normAutofit fontScale="90000"/>
          </a:bodyPr>
          <a:lstStyle/>
          <a:p>
            <a:pPr algn="ctr"/>
            <a:r>
              <a:rPr lang="en-US" b="1" dirty="0">
                <a:solidFill>
                  <a:schemeClr val="tx2"/>
                </a:solidFill>
              </a:rPr>
              <a:t>Tel</a:t>
            </a:r>
            <a:r>
              <a:rPr lang="en-US" sz="4400" b="1" dirty="0">
                <a:solidFill>
                  <a:schemeClr val="tx2"/>
                </a:solidFill>
              </a:rPr>
              <a:t>ehealth Interventions:                                   Indirect Services                                                 </a:t>
            </a:r>
            <a:r>
              <a:rPr lang="en-US" sz="2200" dirty="0">
                <a:solidFill>
                  <a:schemeClr val="tx2"/>
                </a:solidFill>
              </a:rPr>
              <a:t>(services on behalf of the child)</a:t>
            </a:r>
          </a:p>
        </p:txBody>
      </p:sp>
      <p:sp>
        <p:nvSpPr>
          <p:cNvPr id="3" name="Content Placeholder 2">
            <a:extLst>
              <a:ext uri="{FF2B5EF4-FFF2-40B4-BE49-F238E27FC236}">
                <a16:creationId xmlns:a16="http://schemas.microsoft.com/office/drawing/2014/main" id="{AB76386D-A120-46FE-93AE-6EBB4F5335D3}"/>
              </a:ext>
            </a:extLst>
          </p:cNvPr>
          <p:cNvSpPr>
            <a:spLocks noGrp="1"/>
          </p:cNvSpPr>
          <p:nvPr>
            <p:ph idx="1"/>
          </p:nvPr>
        </p:nvSpPr>
        <p:spPr>
          <a:xfrm>
            <a:off x="461493" y="1828800"/>
            <a:ext cx="8229600" cy="4343400"/>
          </a:xfrm>
        </p:spPr>
        <p:txBody>
          <a:bodyPr>
            <a:normAutofit lnSpcReduction="10000"/>
          </a:bodyPr>
          <a:lstStyle/>
          <a:p>
            <a:pPr algn="ctr">
              <a:buFont typeface="Wingdings" panose="05000000000000000000" pitchFamily="2" charset="2"/>
              <a:buChar char="§"/>
            </a:pPr>
            <a:r>
              <a:rPr lang="en-US" sz="2800" dirty="0"/>
              <a:t>Modeling Intervention Strategies</a:t>
            </a:r>
          </a:p>
          <a:p>
            <a:pPr algn="ctr">
              <a:buFont typeface="Wingdings" panose="05000000000000000000" pitchFamily="2" charset="2"/>
              <a:buChar char="§"/>
            </a:pPr>
            <a:r>
              <a:rPr lang="en-US" sz="2800" dirty="0"/>
              <a:t>Consulting</a:t>
            </a:r>
          </a:p>
          <a:p>
            <a:pPr algn="ctr">
              <a:buFont typeface="Wingdings" panose="05000000000000000000" pitchFamily="2" charset="2"/>
              <a:buChar char="§"/>
            </a:pPr>
            <a:r>
              <a:rPr lang="en-US" sz="2800" dirty="0"/>
              <a:t>Collaborating</a:t>
            </a:r>
          </a:p>
          <a:p>
            <a:pPr algn="ctr">
              <a:buFont typeface="Wingdings" panose="05000000000000000000" pitchFamily="2" charset="2"/>
              <a:buChar char="§"/>
            </a:pPr>
            <a:r>
              <a:rPr lang="en-US" sz="2800" dirty="0"/>
              <a:t>Coaching</a:t>
            </a:r>
          </a:p>
          <a:p>
            <a:pPr marL="0" indent="0" algn="ctr">
              <a:buNone/>
            </a:pPr>
            <a:r>
              <a:rPr lang="en-US" sz="2400" b="1" dirty="0">
                <a:solidFill>
                  <a:schemeClr val="accent1">
                    <a:lumMod val="75000"/>
                  </a:schemeClr>
                </a:solidFill>
              </a:rPr>
              <a:t>with </a:t>
            </a:r>
          </a:p>
          <a:p>
            <a:pPr marL="0" indent="0" algn="ctr">
              <a:buNone/>
            </a:pPr>
            <a:r>
              <a:rPr lang="en-US" sz="2800" dirty="0"/>
              <a:t>the E-Helper                                                                                                             </a:t>
            </a:r>
            <a:r>
              <a:rPr lang="en-US" dirty="0"/>
              <a:t>(teacher, coach, OTA, PTA, paraprofessional)</a:t>
            </a:r>
          </a:p>
          <a:p>
            <a:pPr marL="0" indent="0" algn="ctr">
              <a:lnSpc>
                <a:spcPct val="100000"/>
              </a:lnSpc>
              <a:buNone/>
            </a:pPr>
            <a:r>
              <a:rPr lang="en-US" sz="2800" dirty="0"/>
              <a:t>other adults </a:t>
            </a:r>
          </a:p>
          <a:p>
            <a:pPr marL="0" indent="0" algn="ctr">
              <a:lnSpc>
                <a:spcPct val="100000"/>
              </a:lnSpc>
              <a:buNone/>
            </a:pPr>
            <a:r>
              <a:rPr lang="en-US" dirty="0"/>
              <a:t>(parent/guardian, equipment vendor, school nurse, physician)</a:t>
            </a:r>
          </a:p>
          <a:p>
            <a:pPr marL="0" indent="0" algn="ctr">
              <a:lnSpc>
                <a:spcPct val="100000"/>
              </a:lnSpc>
              <a:buNone/>
            </a:pPr>
            <a:endParaRPr lang="en-US" dirty="0"/>
          </a:p>
          <a:p>
            <a:endParaRPr lang="en-US" dirty="0"/>
          </a:p>
        </p:txBody>
      </p:sp>
    </p:spTree>
    <p:extLst>
      <p:ext uri="{BB962C8B-B14F-4D97-AF65-F5344CB8AC3E}">
        <p14:creationId xmlns:p14="http://schemas.microsoft.com/office/powerpoint/2010/main" val="7630110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4D8F2-1E14-409F-8C02-92B39E14AD5D}"/>
              </a:ext>
            </a:extLst>
          </p:cNvPr>
          <p:cNvSpPr>
            <a:spLocks noGrp="1"/>
          </p:cNvSpPr>
          <p:nvPr>
            <p:ph type="title"/>
          </p:nvPr>
        </p:nvSpPr>
        <p:spPr/>
        <p:txBody>
          <a:bodyPr>
            <a:normAutofit/>
          </a:bodyPr>
          <a:lstStyle/>
          <a:p>
            <a:r>
              <a:rPr lang="en-US" sz="4000" b="1" dirty="0">
                <a:solidFill>
                  <a:schemeClr val="tx2"/>
                </a:solidFill>
              </a:rPr>
              <a:t>Supervision of/Consultation with                    OT and PT Assistants</a:t>
            </a:r>
          </a:p>
        </p:txBody>
      </p:sp>
      <p:sp>
        <p:nvSpPr>
          <p:cNvPr id="3" name="Content Placeholder 2">
            <a:extLst>
              <a:ext uri="{FF2B5EF4-FFF2-40B4-BE49-F238E27FC236}">
                <a16:creationId xmlns:a16="http://schemas.microsoft.com/office/drawing/2014/main" id="{8CE539E1-ECE9-49CC-AB02-92F9A6DEA73C}"/>
              </a:ext>
            </a:extLst>
          </p:cNvPr>
          <p:cNvSpPr>
            <a:spLocks noGrp="1"/>
          </p:cNvSpPr>
          <p:nvPr>
            <p:ph idx="1"/>
          </p:nvPr>
        </p:nvSpPr>
        <p:spPr>
          <a:xfrm>
            <a:off x="822960" y="2244944"/>
            <a:ext cx="7863840" cy="3581400"/>
          </a:xfrm>
        </p:spPr>
        <p:txBody>
          <a:bodyPr/>
          <a:lstStyle/>
          <a:p>
            <a:pPr>
              <a:buFont typeface="Wingdings" panose="05000000000000000000" pitchFamily="2" charset="2"/>
              <a:buChar char="§"/>
            </a:pPr>
            <a:r>
              <a:rPr lang="en-US" sz="2800" dirty="0"/>
              <a:t> Observation and collaboration regarding needed changes in student interventions</a:t>
            </a:r>
          </a:p>
          <a:p>
            <a:pPr>
              <a:buFont typeface="Wingdings" panose="05000000000000000000" pitchFamily="2" charset="2"/>
              <a:buChar char="§"/>
            </a:pPr>
            <a:r>
              <a:rPr lang="en-US" sz="2800" dirty="0"/>
              <a:t> Review of student progress </a:t>
            </a:r>
          </a:p>
          <a:p>
            <a:pPr>
              <a:buFont typeface="Wingdings" panose="05000000000000000000" pitchFamily="2" charset="2"/>
              <a:buChar char="§"/>
            </a:pPr>
            <a:r>
              <a:rPr lang="en-US" sz="2800" dirty="0"/>
              <a:t> Preparation for ARD/IEP meetings (data collection, development of recommendations for goals/objectives)</a:t>
            </a:r>
          </a:p>
          <a:p>
            <a:pPr>
              <a:buFont typeface="Wingdings" panose="05000000000000000000" pitchFamily="2" charset="2"/>
              <a:buChar char="§"/>
            </a:pPr>
            <a:r>
              <a:rPr lang="en-US" sz="2800" dirty="0"/>
              <a:t> Remote attendance at ARD/IEP meetings</a:t>
            </a:r>
          </a:p>
          <a:p>
            <a:endParaRPr lang="en-US" dirty="0"/>
          </a:p>
          <a:p>
            <a:endParaRPr lang="en-US" dirty="0"/>
          </a:p>
        </p:txBody>
      </p:sp>
    </p:spTree>
    <p:extLst>
      <p:ext uri="{BB962C8B-B14F-4D97-AF65-F5344CB8AC3E}">
        <p14:creationId xmlns:p14="http://schemas.microsoft.com/office/powerpoint/2010/main" val="217342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2CEF-29F7-46F0-9E05-7CB3A5E91A7B}"/>
              </a:ext>
            </a:extLst>
          </p:cNvPr>
          <p:cNvSpPr>
            <a:spLocks noGrp="1"/>
          </p:cNvSpPr>
          <p:nvPr>
            <p:ph type="title"/>
          </p:nvPr>
        </p:nvSpPr>
        <p:spPr/>
        <p:txBody>
          <a:bodyPr>
            <a:normAutofit/>
          </a:bodyPr>
          <a:lstStyle/>
          <a:p>
            <a:r>
              <a:rPr lang="en-US" sz="4000" dirty="0"/>
              <a:t>Examples of Videoconferencing Technologies </a:t>
            </a:r>
            <a:r>
              <a:rPr lang="en-US" sz="2800" dirty="0"/>
              <a:t>(not an exhaustive list)</a:t>
            </a:r>
          </a:p>
        </p:txBody>
      </p:sp>
      <p:sp>
        <p:nvSpPr>
          <p:cNvPr id="3" name="Content Placeholder 2">
            <a:extLst>
              <a:ext uri="{FF2B5EF4-FFF2-40B4-BE49-F238E27FC236}">
                <a16:creationId xmlns:a16="http://schemas.microsoft.com/office/drawing/2014/main" id="{B119031A-2125-403A-B588-86BDBAC80B84}"/>
              </a:ext>
            </a:extLst>
          </p:cNvPr>
          <p:cNvSpPr>
            <a:spLocks noGrp="1"/>
          </p:cNvSpPr>
          <p:nvPr>
            <p:ph idx="1"/>
          </p:nvPr>
        </p:nvSpPr>
        <p:spPr>
          <a:xfrm>
            <a:off x="822960" y="1706562"/>
            <a:ext cx="7498080" cy="4876800"/>
          </a:xfrm>
        </p:spPr>
        <p:txBody>
          <a:bodyPr>
            <a:normAutofit fontScale="85000" lnSpcReduction="20000"/>
          </a:bodyPr>
          <a:lstStyle/>
          <a:p>
            <a:endParaRPr lang="en-US" dirty="0"/>
          </a:p>
          <a:p>
            <a:r>
              <a:rPr lang="en-US" b="1" dirty="0"/>
              <a:t>Zoom for healthcare </a:t>
            </a:r>
            <a:r>
              <a:rPr lang="en-US" dirty="0"/>
              <a:t>(subscription-based; </a:t>
            </a:r>
            <a:r>
              <a:rPr lang="en-US" dirty="0">
                <a:hlinkClick r:id="rId2"/>
              </a:rPr>
              <a:t>https://zoom.us/plan/healthcare</a:t>
            </a:r>
            <a:r>
              <a:rPr lang="en-US" dirty="0"/>
              <a:t>) </a:t>
            </a:r>
          </a:p>
          <a:p>
            <a:r>
              <a:rPr lang="en-US" b="1" dirty="0"/>
              <a:t>Adobe Connect </a:t>
            </a:r>
            <a:r>
              <a:rPr lang="en-US" dirty="0"/>
              <a:t>(subscription-based; </a:t>
            </a:r>
            <a:r>
              <a:rPr lang="en-US" dirty="0">
                <a:hlinkClick r:id="rId3"/>
              </a:rPr>
              <a:t>https://www.adobe.com/industries/healthcare.html</a:t>
            </a:r>
            <a:r>
              <a:rPr lang="en-US" dirty="0"/>
              <a:t>) </a:t>
            </a:r>
          </a:p>
          <a:p>
            <a:r>
              <a:rPr lang="en-US" b="1" dirty="0" err="1"/>
              <a:t>BlueJeans</a:t>
            </a:r>
            <a:r>
              <a:rPr lang="en-US" b="1" dirty="0"/>
              <a:t> (</a:t>
            </a:r>
            <a:r>
              <a:rPr lang="en-US" dirty="0"/>
              <a:t>subscription-based; </a:t>
            </a:r>
            <a:r>
              <a:rPr lang="en-US" dirty="0">
                <a:hlinkClick r:id="rId4"/>
              </a:rPr>
              <a:t>https://support.bluejeans.com/sites/default/files/support/u116/Blue%20Jeans%20Telehealth%20Data%20Sheet.pdf</a:t>
            </a:r>
            <a:r>
              <a:rPr lang="en-US" dirty="0"/>
              <a:t> )</a:t>
            </a:r>
          </a:p>
          <a:p>
            <a:r>
              <a:rPr lang="en-US" b="1" dirty="0"/>
              <a:t>Cisco WebEx </a:t>
            </a:r>
            <a:r>
              <a:rPr lang="en-US" dirty="0"/>
              <a:t>(subscription-based; </a:t>
            </a:r>
            <a:r>
              <a:rPr lang="en-US" dirty="0">
                <a:hlinkClick r:id="rId5"/>
              </a:rPr>
              <a:t>http://www.cisco.com/web/strategy/healthcare/webex_for_healthcare.html</a:t>
            </a:r>
            <a:r>
              <a:rPr lang="en-US" dirty="0"/>
              <a:t>)</a:t>
            </a:r>
          </a:p>
          <a:p>
            <a:r>
              <a:rPr lang="en-US" b="1" dirty="0"/>
              <a:t>Citrix Go-to-Meeting </a:t>
            </a:r>
            <a:r>
              <a:rPr lang="en-US" dirty="0"/>
              <a:t>(subscription-based; </a:t>
            </a:r>
            <a:r>
              <a:rPr lang="en-US" dirty="0">
                <a:hlinkClick r:id="rId6"/>
              </a:rPr>
              <a:t>https://www.gotomeeting.com/meeting/hd-video-conferencing-resources/documents-reports/gotomeeting-and-hipaa#.VmNYJbiDFBc</a:t>
            </a:r>
            <a:r>
              <a:rPr lang="en-US" dirty="0"/>
              <a:t>) </a:t>
            </a:r>
          </a:p>
          <a:p>
            <a:r>
              <a:rPr lang="en-US" b="1" dirty="0"/>
              <a:t>Doxy.me </a:t>
            </a:r>
            <a:r>
              <a:rPr lang="en-US" dirty="0"/>
              <a:t>(FREE limited features/subscription-based; </a:t>
            </a:r>
            <a:r>
              <a:rPr lang="en-US" dirty="0">
                <a:hlinkClick r:id="rId7"/>
              </a:rPr>
              <a:t>https://doxy.me/</a:t>
            </a:r>
            <a:r>
              <a:rPr lang="en-US" dirty="0"/>
              <a:t>) </a:t>
            </a:r>
          </a:p>
          <a:p>
            <a:r>
              <a:rPr lang="en-US" b="1" dirty="0" err="1"/>
              <a:t>Vidyo</a:t>
            </a:r>
            <a:r>
              <a:rPr lang="en-US" b="1" dirty="0"/>
              <a:t> </a:t>
            </a:r>
            <a:r>
              <a:rPr lang="en-US" dirty="0"/>
              <a:t>(subscription-based; </a:t>
            </a:r>
            <a:r>
              <a:rPr lang="en-US" dirty="0">
                <a:hlinkClick r:id="rId8"/>
              </a:rPr>
              <a:t>http://www.vidyo.com/solutions/healthcare/</a:t>
            </a:r>
            <a:r>
              <a:rPr lang="en-US" dirty="0"/>
              <a:t>) </a:t>
            </a:r>
          </a:p>
          <a:p>
            <a:r>
              <a:rPr lang="en-US" b="1" dirty="0" err="1"/>
              <a:t>Vsee</a:t>
            </a:r>
            <a:r>
              <a:rPr lang="en-US" b="1" dirty="0"/>
              <a:t> </a:t>
            </a:r>
            <a:r>
              <a:rPr lang="en-US" dirty="0"/>
              <a:t>(subscription-based; </a:t>
            </a:r>
            <a:r>
              <a:rPr lang="en-US" dirty="0">
                <a:hlinkClick r:id="rId9"/>
              </a:rPr>
              <a:t>https://vsee.com/</a:t>
            </a:r>
            <a:r>
              <a:rPr lang="en-US" dirty="0"/>
              <a:t>)</a:t>
            </a:r>
          </a:p>
          <a:p>
            <a:pPr marL="0" indent="0">
              <a:buNone/>
            </a:pPr>
            <a:r>
              <a:rPr lang="en-US" dirty="0"/>
              <a:t>						</a:t>
            </a:r>
            <a:r>
              <a:rPr lang="en-US" i="1" dirty="0"/>
              <a:t>(Cason &amp; Criss, 2019) </a:t>
            </a:r>
          </a:p>
          <a:p>
            <a:endParaRPr lang="en-US" dirty="0"/>
          </a:p>
        </p:txBody>
      </p:sp>
    </p:spTree>
    <p:extLst>
      <p:ext uri="{BB962C8B-B14F-4D97-AF65-F5344CB8AC3E}">
        <p14:creationId xmlns:p14="http://schemas.microsoft.com/office/powerpoint/2010/main" val="261311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33F4F-B329-444D-8068-2E11BE62CC6D}"/>
              </a:ext>
            </a:extLst>
          </p:cNvPr>
          <p:cNvSpPr>
            <a:spLocks noGrp="1"/>
          </p:cNvSpPr>
          <p:nvPr>
            <p:ph type="title"/>
          </p:nvPr>
        </p:nvSpPr>
        <p:spPr>
          <a:xfrm>
            <a:off x="457200" y="685800"/>
            <a:ext cx="7913318" cy="4876800"/>
          </a:xfrm>
        </p:spPr>
        <p:txBody>
          <a:bodyPr>
            <a:normAutofit/>
          </a:bodyPr>
          <a:lstStyle/>
          <a:p>
            <a:pPr algn="ctr"/>
            <a:r>
              <a:rPr lang="en-US" sz="3600" b="1" dirty="0">
                <a:solidFill>
                  <a:schemeClr val="tx2"/>
                </a:solidFill>
              </a:rPr>
              <a:t>Do not initiate services to students                              using telehealth without acquiring                                 the necessary knowledge and skills                                for accessing and navigating the                 software/web-based systems </a:t>
            </a:r>
            <a:r>
              <a:rPr lang="en-US" sz="3600" b="1" i="1" u="sng" dirty="0">
                <a:solidFill>
                  <a:schemeClr val="tx2"/>
                </a:solidFill>
              </a:rPr>
              <a:t>and</a:t>
            </a:r>
            <a:r>
              <a:rPr lang="en-US" sz="3600" b="1" dirty="0">
                <a:solidFill>
                  <a:schemeClr val="tx2"/>
                </a:solidFill>
              </a:rPr>
              <a:t>                         having available tech support                                                           for the system you will be using.                                              Training and mentorship in service delivery                   via telehealth is  critical.</a:t>
            </a:r>
            <a:br>
              <a:rPr lang="en-US" sz="3600" b="1" dirty="0">
                <a:solidFill>
                  <a:schemeClr val="tx2"/>
                </a:solidFill>
              </a:rPr>
            </a:br>
            <a:r>
              <a:rPr lang="en-US" sz="3600" dirty="0"/>
              <a:t>					</a:t>
            </a:r>
            <a:r>
              <a:rPr lang="en-US" sz="2000" i="1" dirty="0"/>
              <a:t>(Fischbach, 2019) </a:t>
            </a:r>
          </a:p>
        </p:txBody>
      </p:sp>
    </p:spTree>
    <p:extLst>
      <p:ext uri="{BB962C8B-B14F-4D97-AF65-F5344CB8AC3E}">
        <p14:creationId xmlns:p14="http://schemas.microsoft.com/office/powerpoint/2010/main" val="3474309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0035B-C260-446D-8C1F-6F5F3D0D7939}"/>
              </a:ext>
            </a:extLst>
          </p:cNvPr>
          <p:cNvSpPr>
            <a:spLocks noGrp="1"/>
          </p:cNvSpPr>
          <p:nvPr>
            <p:ph type="title"/>
          </p:nvPr>
        </p:nvSpPr>
        <p:spPr>
          <a:xfrm>
            <a:off x="443630" y="457200"/>
            <a:ext cx="8229600" cy="1143000"/>
          </a:xfrm>
        </p:spPr>
        <p:txBody>
          <a:bodyPr>
            <a:normAutofit/>
          </a:bodyPr>
          <a:lstStyle/>
          <a:p>
            <a:r>
              <a:rPr lang="en-US" sz="4000" b="1" dirty="0">
                <a:solidFill>
                  <a:schemeClr val="tx2"/>
                </a:solidFill>
              </a:rPr>
              <a:t>Published Evidence                                    Relevant to School Practice</a:t>
            </a:r>
          </a:p>
        </p:txBody>
      </p:sp>
      <p:sp>
        <p:nvSpPr>
          <p:cNvPr id="3" name="Content Placeholder 2">
            <a:extLst>
              <a:ext uri="{FF2B5EF4-FFF2-40B4-BE49-F238E27FC236}">
                <a16:creationId xmlns:a16="http://schemas.microsoft.com/office/drawing/2014/main" id="{BC09034C-F8C6-4FAC-94CC-21C4B32DC3E7}"/>
              </a:ext>
            </a:extLst>
          </p:cNvPr>
          <p:cNvSpPr>
            <a:spLocks noGrp="1"/>
          </p:cNvSpPr>
          <p:nvPr>
            <p:ph idx="1"/>
          </p:nvPr>
        </p:nvSpPr>
        <p:spPr>
          <a:xfrm>
            <a:off x="422753" y="1752600"/>
            <a:ext cx="8229600" cy="4495800"/>
          </a:xfrm>
        </p:spPr>
        <p:txBody>
          <a:bodyPr>
            <a:noAutofit/>
          </a:bodyPr>
          <a:lstStyle/>
          <a:p>
            <a:r>
              <a:rPr lang="en-US" sz="2000" dirty="0"/>
              <a:t>Benham, S. &amp; Gibbs, V. (2017). Exploration of the effects of telerehabilitation in a school-based setting for at risk youth. </a:t>
            </a:r>
            <a:r>
              <a:rPr lang="en-US" sz="2000" i="1" dirty="0"/>
              <a:t>International Journal of Telerehabilitation</a:t>
            </a:r>
            <a:r>
              <a:rPr lang="en-US" sz="2000" dirty="0"/>
              <a:t>.  9 (1). 39-45. DOI: </a:t>
            </a:r>
            <a:r>
              <a:rPr lang="en-US" sz="2000" u="sng" dirty="0">
                <a:hlinkClick r:id="rId3"/>
              </a:rPr>
              <a:t>https://doi.org/10.5195/ijt.2017.6215</a:t>
            </a:r>
            <a:endParaRPr lang="en-US" sz="2000" u="sng" dirty="0"/>
          </a:p>
          <a:p>
            <a:r>
              <a:rPr lang="en-US" sz="2000" dirty="0"/>
              <a:t>Criss, M. J. (2013). School-based telerehabilitation in occupational therapy: Using Telerehabilitation Technologies to promote improvements in school performance. </a:t>
            </a:r>
            <a:r>
              <a:rPr lang="en-US" sz="2000" i="1" dirty="0"/>
              <a:t>International Journal of Telerehabilitation</a:t>
            </a:r>
            <a:r>
              <a:rPr lang="en-US" sz="2000" dirty="0"/>
              <a:t>. </a:t>
            </a:r>
            <a:r>
              <a:rPr lang="en-US" sz="2000" i="1" dirty="0"/>
              <a:t>5</a:t>
            </a:r>
            <a:r>
              <a:rPr lang="en-US" sz="2000" dirty="0"/>
              <a:t> (1). 39-46. https://DOI: 10.5195/ijt.2013.6115</a:t>
            </a:r>
          </a:p>
          <a:p>
            <a:r>
              <a:rPr lang="en-US" sz="2000" dirty="0" err="1"/>
              <a:t>Kairy</a:t>
            </a:r>
            <a:r>
              <a:rPr lang="en-US" sz="2000" dirty="0"/>
              <a:t>, D., </a:t>
            </a:r>
            <a:r>
              <a:rPr lang="en-US" sz="2000" dirty="0" err="1"/>
              <a:t>Lehoux</a:t>
            </a:r>
            <a:r>
              <a:rPr lang="en-US" sz="2000" dirty="0"/>
              <a:t>, P., Vincent, C. &amp; </a:t>
            </a:r>
            <a:r>
              <a:rPr lang="en-US" sz="2000" dirty="0" err="1"/>
              <a:t>Visintin</a:t>
            </a:r>
            <a:r>
              <a:rPr lang="en-US" sz="2000" dirty="0"/>
              <a:t>, M. (2009). A systematic review of clinical outcomes, clinical process, healthcare utilization and costs associated with telerehabilitation. </a:t>
            </a:r>
            <a:r>
              <a:rPr lang="en-US" sz="2000" i="1" dirty="0"/>
              <a:t>Disability and Rehabilitation, 31</a:t>
            </a:r>
            <a:r>
              <a:rPr lang="en-US" sz="2000" dirty="0"/>
              <a:t>(6). 427-447. </a:t>
            </a:r>
          </a:p>
          <a:p>
            <a:r>
              <a:rPr lang="en-US" sz="2000" dirty="0"/>
              <a:t>Little, L. M., Pope, E. </a:t>
            </a:r>
            <a:r>
              <a:rPr lang="en-US" sz="2000" dirty="0" err="1"/>
              <a:t>Wallisch</a:t>
            </a:r>
            <a:r>
              <a:rPr lang="en-US" sz="2000" dirty="0"/>
              <a:t>, A., &amp; Dunn, W., (2018). Occupation-based coaching by means of telehealth for families of young children with autism spectrum disorder. </a:t>
            </a:r>
            <a:r>
              <a:rPr lang="en-US" sz="2000" i="1" dirty="0"/>
              <a:t>American Journal of Occupational Therapy, 72, </a:t>
            </a:r>
            <a:r>
              <a:rPr lang="en-US" sz="2000" dirty="0"/>
              <a:t>72202205020p1-7202205020p7. </a:t>
            </a:r>
            <a:r>
              <a:rPr lang="en-US" sz="2000" dirty="0">
                <a:hlinkClick r:id="rId4"/>
              </a:rPr>
              <a:t>https://doi.org/10.5014/ajot.2018.024786</a:t>
            </a:r>
            <a:endParaRPr lang="en-US" sz="2000" dirty="0"/>
          </a:p>
          <a:p>
            <a:endParaRPr lang="en-US" sz="2000" dirty="0"/>
          </a:p>
        </p:txBody>
      </p:sp>
    </p:spTree>
    <p:extLst>
      <p:ext uri="{BB962C8B-B14F-4D97-AF65-F5344CB8AC3E}">
        <p14:creationId xmlns:p14="http://schemas.microsoft.com/office/powerpoint/2010/main" val="2076628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8720DC-2BC9-4A51-81E6-92D382CAD081}"/>
              </a:ext>
            </a:extLst>
          </p:cNvPr>
          <p:cNvSpPr>
            <a:spLocks noGrp="1"/>
          </p:cNvSpPr>
          <p:nvPr>
            <p:ph idx="1"/>
          </p:nvPr>
        </p:nvSpPr>
        <p:spPr>
          <a:xfrm>
            <a:off x="533400" y="838200"/>
            <a:ext cx="8077200" cy="5562601"/>
          </a:xfrm>
        </p:spPr>
        <p:txBody>
          <a:bodyPr>
            <a:normAutofit/>
          </a:bodyPr>
          <a:lstStyle/>
          <a:p>
            <a:r>
              <a:rPr lang="en-US" dirty="0"/>
              <a:t>Little, L. M., </a:t>
            </a:r>
            <a:r>
              <a:rPr lang="en-US" dirty="0" err="1"/>
              <a:t>Wallisch</a:t>
            </a:r>
            <a:r>
              <a:rPr lang="en-US" dirty="0"/>
              <a:t>, A., Pope, E. &amp; Dunn, W. (2018). Acceptability and cost comparison of a telehealth intervention for families of children with autism. </a:t>
            </a:r>
            <a:r>
              <a:rPr lang="en-US" i="1" dirty="0"/>
              <a:t>Infants &amp; Young Children, 31. </a:t>
            </a:r>
            <a:r>
              <a:rPr lang="en-US" dirty="0"/>
              <a:t>275-286.</a:t>
            </a:r>
          </a:p>
          <a:p>
            <a:r>
              <a:rPr lang="en-US" dirty="0" err="1"/>
              <a:t>Nobakht</a:t>
            </a:r>
            <a:r>
              <a:rPr lang="en-US" dirty="0"/>
              <a:t>, Z., </a:t>
            </a:r>
            <a:r>
              <a:rPr lang="en-US" dirty="0" err="1"/>
              <a:t>Rassafiani</a:t>
            </a:r>
            <a:r>
              <a:rPr lang="en-US" dirty="0"/>
              <a:t>, M., Hosseini, S.A., &amp; Ahmadi, M. (2017). Telehealth occupational therapy: A scoping review. </a:t>
            </a:r>
            <a:r>
              <a:rPr lang="en-US" i="1" dirty="0"/>
              <a:t>International Journal of Therapy &amp; Rehabilitation, 24, 534-538. </a:t>
            </a:r>
            <a:endParaRPr lang="en-US" dirty="0"/>
          </a:p>
          <a:p>
            <a:r>
              <a:rPr lang="en-US" dirty="0" err="1"/>
              <a:t>Rortvedt</a:t>
            </a:r>
            <a:r>
              <a:rPr lang="en-US" dirty="0"/>
              <a:t>, D. and Jacobs, K. (2019). Perspectives on the use of a telehealth service delivery model as a component of school-based occupational therapy practice: designing a user-experience. </a:t>
            </a:r>
            <a:r>
              <a:rPr lang="en-US" i="1" dirty="0"/>
              <a:t>Work.              62 </a:t>
            </a:r>
            <a:r>
              <a:rPr lang="en-US" dirty="0"/>
              <a:t>(1). 125-131. IOS Press. DOI: 10.3233/W”OR-182847</a:t>
            </a:r>
          </a:p>
          <a:p>
            <a:r>
              <a:rPr lang="en-US" dirty="0"/>
              <a:t>Zylstra, S. E. (2013). Evidence for the use of telehealth in pediatric occupational therapy. </a:t>
            </a:r>
            <a:r>
              <a:rPr lang="en-US" i="1" dirty="0"/>
              <a:t>Journal of Occupational Therapy, Schoo9ls, &amp; Early Intervention, 6</a:t>
            </a:r>
            <a:r>
              <a:rPr lang="en-US" dirty="0"/>
              <a:t>(4). 326-355. Retrieved from: </a:t>
            </a:r>
            <a:r>
              <a:rPr lang="en-US" dirty="0">
                <a:hlinkClick r:id="rId2"/>
              </a:rPr>
              <a:t>https://DOI.org/10.1080/19411243.2013.860765</a:t>
            </a:r>
            <a:endParaRPr lang="en-US" dirty="0"/>
          </a:p>
          <a:p>
            <a:endParaRPr lang="en-US" sz="2200" dirty="0"/>
          </a:p>
          <a:p>
            <a:endParaRPr lang="en-US" dirty="0"/>
          </a:p>
        </p:txBody>
      </p:sp>
    </p:spTree>
    <p:extLst>
      <p:ext uri="{BB962C8B-B14F-4D97-AF65-F5344CB8AC3E}">
        <p14:creationId xmlns:p14="http://schemas.microsoft.com/office/powerpoint/2010/main" val="2863707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C3D4A-EA70-44EF-9184-C482BD03C6DE}"/>
              </a:ext>
            </a:extLst>
          </p:cNvPr>
          <p:cNvSpPr>
            <a:spLocks noGrp="1"/>
          </p:cNvSpPr>
          <p:nvPr>
            <p:ph type="title"/>
          </p:nvPr>
        </p:nvSpPr>
        <p:spPr>
          <a:xfrm>
            <a:off x="800100" y="501225"/>
            <a:ext cx="7543800" cy="975361"/>
          </a:xfrm>
        </p:spPr>
        <p:txBody>
          <a:bodyPr>
            <a:normAutofit/>
          </a:bodyPr>
          <a:lstStyle/>
          <a:p>
            <a:r>
              <a:rPr lang="en-US" sz="4000" dirty="0"/>
              <a:t>References</a:t>
            </a:r>
          </a:p>
        </p:txBody>
      </p:sp>
      <p:sp>
        <p:nvSpPr>
          <p:cNvPr id="3" name="Content Placeholder 2">
            <a:extLst>
              <a:ext uri="{FF2B5EF4-FFF2-40B4-BE49-F238E27FC236}">
                <a16:creationId xmlns:a16="http://schemas.microsoft.com/office/drawing/2014/main" id="{F91AE9DE-9609-4A1A-A95F-21BC907D7CE8}"/>
              </a:ext>
            </a:extLst>
          </p:cNvPr>
          <p:cNvSpPr>
            <a:spLocks noGrp="1"/>
          </p:cNvSpPr>
          <p:nvPr>
            <p:ph idx="1"/>
          </p:nvPr>
        </p:nvSpPr>
        <p:spPr/>
        <p:txBody>
          <a:bodyPr>
            <a:normAutofit fontScale="70000" lnSpcReduction="20000"/>
          </a:bodyPr>
          <a:lstStyle/>
          <a:p>
            <a:r>
              <a:rPr lang="en-US" sz="2000" dirty="0"/>
              <a:t>American Occupational Therapy Association. (2018). Telehealth in occupational therapy. </a:t>
            </a:r>
            <a:r>
              <a:rPr lang="en-US" sz="2000" i="1" dirty="0"/>
              <a:t>American Journal of Occupational Therapy, 72</a:t>
            </a:r>
            <a:r>
              <a:rPr lang="en-US" sz="2000" dirty="0"/>
              <a:t>(Suppl.2). 7212410059. </a:t>
            </a:r>
            <a:r>
              <a:rPr lang="en-US" sz="2000" dirty="0">
                <a:hlinkClick r:id="rId3"/>
              </a:rPr>
              <a:t>https://doi.org/10.5015/ajot.2018.72S219</a:t>
            </a:r>
            <a:r>
              <a:rPr lang="en-US" sz="2000" dirty="0"/>
              <a:t>.</a:t>
            </a:r>
          </a:p>
          <a:p>
            <a:r>
              <a:rPr lang="en-US" sz="2000" dirty="0"/>
              <a:t>American Physical Therapy Association (2018). Telehealth. Retrieved from: </a:t>
            </a:r>
            <a:r>
              <a:rPr lang="en-US" sz="2000" dirty="0">
                <a:hlinkClick r:id="rId4"/>
              </a:rPr>
              <a:t>http://www.apta.org/Telehealth/</a:t>
            </a:r>
            <a:endParaRPr lang="en-US" sz="2000" dirty="0"/>
          </a:p>
          <a:p>
            <a:r>
              <a:rPr lang="en-US" sz="2000" dirty="0"/>
              <a:t>Cason, J. &amp; Criss, M. (April 2019). </a:t>
            </a:r>
            <a:r>
              <a:rPr lang="en-US" sz="2000" i="1" dirty="0"/>
              <a:t>Telehealth in Pediatric Practice: Benefits, Challenges and Opportunities.</a:t>
            </a:r>
            <a:r>
              <a:rPr lang="en-US" sz="2000" dirty="0"/>
              <a:t> Presentation at the American Occupational Therapy Association National Conference. New Orleans, LA.  </a:t>
            </a:r>
          </a:p>
          <a:p>
            <a:r>
              <a:rPr lang="en-US" dirty="0"/>
              <a:t>Executive Council of Physical Therapy and Occupational Therapy Examiners. TBOTE Rules. Retrieved May 14, 2019, from </a:t>
            </a:r>
            <a:r>
              <a:rPr lang="en-US" dirty="0">
                <a:hlinkClick r:id="rId5"/>
              </a:rPr>
              <a:t>https://www.ptot.texas.gov/page/ot-acts-and-rules</a:t>
            </a:r>
            <a:r>
              <a:rPr lang="en-US" dirty="0"/>
              <a:t> </a:t>
            </a:r>
          </a:p>
          <a:p>
            <a:r>
              <a:rPr lang="en-US" sz="2000" dirty="0"/>
              <a:t>Executive Council of Physical Therapy and Occupational Therapy Examiners. TBPTE Rules.  Retrieved</a:t>
            </a:r>
            <a:r>
              <a:rPr lang="en-US" dirty="0"/>
              <a:t> May 14, 2019, from </a:t>
            </a:r>
            <a:r>
              <a:rPr lang="en-US" dirty="0">
                <a:hlinkClick r:id="rId6"/>
              </a:rPr>
              <a:t>https://www.ptot.texas.gov/page/act-and-rules</a:t>
            </a:r>
            <a:r>
              <a:rPr lang="en-US" dirty="0"/>
              <a:t> </a:t>
            </a:r>
            <a:endParaRPr lang="en-US" sz="2000" dirty="0"/>
          </a:p>
          <a:p>
            <a:r>
              <a:rPr lang="en-US" sz="2000" dirty="0" err="1"/>
              <a:t>Fischback</a:t>
            </a:r>
            <a:r>
              <a:rPr lang="en-US" sz="2000" dirty="0"/>
              <a:t>, J. (2019). Best practices in providing telehealth to support participation in Clark, G.F., </a:t>
            </a:r>
            <a:r>
              <a:rPr lang="en-US" sz="2000" dirty="0" err="1"/>
              <a:t>Rioux</a:t>
            </a:r>
            <a:r>
              <a:rPr lang="en-US" sz="2000" dirty="0"/>
              <a:t>, J.E. &amp; Chandler, B.E. (eds). </a:t>
            </a:r>
            <a:r>
              <a:rPr lang="en-US" sz="2000" i="1" dirty="0"/>
              <a:t>Best Practices for Occupational Therapy in Schools, 2</a:t>
            </a:r>
            <a:r>
              <a:rPr lang="en-US" sz="2000" i="1" baseline="30000" dirty="0"/>
              <a:t>nd</a:t>
            </a:r>
            <a:r>
              <a:rPr lang="en-US" sz="2000" i="1" dirty="0"/>
              <a:t> Ed. </a:t>
            </a:r>
            <a:r>
              <a:rPr lang="en-US" sz="2000" dirty="0"/>
              <a:t>AOTA Press. Bethesda, MD.</a:t>
            </a:r>
          </a:p>
          <a:p>
            <a:r>
              <a:rPr lang="en-US" dirty="0"/>
              <a:t>Texas Health and Human Services. Reminder: Telemedicine and telehealth benefit policy changes related to S.B. 1107 effective October 1, 2018. Retrieved May 14, 2019, from </a:t>
            </a:r>
            <a:r>
              <a:rPr lang="en-US" dirty="0">
                <a:hlinkClick r:id="rId7"/>
              </a:rPr>
              <a:t>https://hhs.texas.gov/about-hhs/communications-events/news/2018/08/reminder-telemedicine-telehealth-benefit-policy-changes-related-s-b-1107-effective-october-1-2018</a:t>
            </a:r>
            <a:r>
              <a:rPr lang="en-US" dirty="0"/>
              <a:t> </a:t>
            </a:r>
            <a:endParaRPr lang="en-US" sz="2000" dirty="0"/>
          </a:p>
          <a:p>
            <a:endParaRPr lang="en-US" sz="2000" dirty="0"/>
          </a:p>
        </p:txBody>
      </p:sp>
    </p:spTree>
    <p:extLst>
      <p:ext uri="{BB962C8B-B14F-4D97-AF65-F5344CB8AC3E}">
        <p14:creationId xmlns:p14="http://schemas.microsoft.com/office/powerpoint/2010/main" val="655320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54AB9-62F4-433D-9835-CE442BECA161}"/>
              </a:ext>
            </a:extLst>
          </p:cNvPr>
          <p:cNvSpPr>
            <a:spLocks noGrp="1"/>
          </p:cNvSpPr>
          <p:nvPr>
            <p:ph type="title"/>
          </p:nvPr>
        </p:nvSpPr>
        <p:spPr>
          <a:xfrm>
            <a:off x="685800" y="1371600"/>
            <a:ext cx="8229600" cy="3444081"/>
          </a:xfrm>
        </p:spPr>
        <p:txBody>
          <a:bodyPr>
            <a:normAutofit/>
          </a:bodyPr>
          <a:lstStyle/>
          <a:p>
            <a:pPr algn="ctr"/>
            <a:r>
              <a:rPr lang="en-US" sz="6000" b="1" dirty="0">
                <a:solidFill>
                  <a:schemeClr val="accent1">
                    <a:lumMod val="75000"/>
                  </a:schemeClr>
                </a:solidFill>
              </a:rPr>
              <a:t>Telehealth </a:t>
            </a:r>
            <a:br>
              <a:rPr lang="en-US" sz="4000" dirty="0"/>
            </a:br>
            <a:r>
              <a:rPr lang="en-US" sz="4000" dirty="0"/>
              <a:t>has emerged </a:t>
            </a:r>
            <a:br>
              <a:rPr lang="en-US" sz="4000" dirty="0"/>
            </a:br>
            <a:r>
              <a:rPr lang="en-US" sz="4000" dirty="0"/>
              <a:t>as the term of choice in Texas</a:t>
            </a:r>
            <a:br>
              <a:rPr lang="en-US" sz="4000" dirty="0"/>
            </a:br>
            <a:r>
              <a:rPr lang="en-US" sz="4000" dirty="0"/>
              <a:t>(legislation, regulation and practice)</a:t>
            </a:r>
            <a:br>
              <a:rPr lang="en-US" sz="4000" dirty="0"/>
            </a:br>
            <a:endParaRPr lang="en-US" sz="4000" dirty="0"/>
          </a:p>
        </p:txBody>
      </p:sp>
    </p:spTree>
    <p:extLst>
      <p:ext uri="{BB962C8B-B14F-4D97-AF65-F5344CB8AC3E}">
        <p14:creationId xmlns:p14="http://schemas.microsoft.com/office/powerpoint/2010/main" val="48881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B7026-599D-4167-86B2-95ADB2BC0A0B}"/>
              </a:ext>
            </a:extLst>
          </p:cNvPr>
          <p:cNvSpPr>
            <a:spLocks noGrp="1"/>
          </p:cNvSpPr>
          <p:nvPr>
            <p:ph type="title"/>
          </p:nvPr>
        </p:nvSpPr>
        <p:spPr/>
        <p:txBody>
          <a:bodyPr>
            <a:normAutofit/>
          </a:bodyPr>
          <a:lstStyle/>
          <a:p>
            <a:pPr algn="ctr"/>
            <a:r>
              <a:rPr lang="en-US" sz="4400" b="1" dirty="0">
                <a:solidFill>
                  <a:schemeClr val="tx2"/>
                </a:solidFill>
              </a:rPr>
              <a:t>Telehealth Definitions </a:t>
            </a:r>
            <a:br>
              <a:rPr lang="en-US" sz="4400" b="1" dirty="0">
                <a:solidFill>
                  <a:schemeClr val="tx2"/>
                </a:solidFill>
              </a:rPr>
            </a:br>
            <a:r>
              <a:rPr lang="en-US" sz="4400" b="1" dirty="0">
                <a:solidFill>
                  <a:schemeClr val="tx2"/>
                </a:solidFill>
              </a:rPr>
              <a:t>from the Professions</a:t>
            </a:r>
          </a:p>
        </p:txBody>
      </p:sp>
      <p:sp>
        <p:nvSpPr>
          <p:cNvPr id="3" name="Content Placeholder 2">
            <a:extLst>
              <a:ext uri="{FF2B5EF4-FFF2-40B4-BE49-F238E27FC236}">
                <a16:creationId xmlns:a16="http://schemas.microsoft.com/office/drawing/2014/main" id="{FABBFB87-7829-4107-A4B5-4520EC08D592}"/>
              </a:ext>
            </a:extLst>
          </p:cNvPr>
          <p:cNvSpPr>
            <a:spLocks noGrp="1"/>
          </p:cNvSpPr>
          <p:nvPr>
            <p:ph idx="1"/>
          </p:nvPr>
        </p:nvSpPr>
        <p:spPr>
          <a:xfrm>
            <a:off x="822960" y="2209800"/>
            <a:ext cx="7543800" cy="3657601"/>
          </a:xfrm>
        </p:spPr>
        <p:txBody>
          <a:bodyPr>
            <a:normAutofit/>
          </a:bodyPr>
          <a:lstStyle/>
          <a:p>
            <a:r>
              <a:rPr lang="en-US" sz="2800" dirty="0"/>
              <a:t>“…the application of evaluative, consultative, preventative, and therapeutic services delivered through information and communication technology (ICT)” (AOTA, 2018)</a:t>
            </a:r>
          </a:p>
          <a:p>
            <a:r>
              <a:rPr lang="en-US" sz="2800" dirty="0"/>
              <a:t>“...the use of electronic communication to remotely provide health care information and services”  (APTA, 2018)</a:t>
            </a:r>
          </a:p>
        </p:txBody>
      </p:sp>
    </p:spTree>
    <p:extLst>
      <p:ext uri="{BB962C8B-B14F-4D97-AF65-F5344CB8AC3E}">
        <p14:creationId xmlns:p14="http://schemas.microsoft.com/office/powerpoint/2010/main" val="81796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19B9-A07D-4DAB-9728-841A9FF02FCA}"/>
              </a:ext>
            </a:extLst>
          </p:cNvPr>
          <p:cNvSpPr>
            <a:spLocks noGrp="1"/>
          </p:cNvSpPr>
          <p:nvPr>
            <p:ph type="title"/>
          </p:nvPr>
        </p:nvSpPr>
        <p:spPr>
          <a:xfrm>
            <a:off x="457200" y="1219200"/>
            <a:ext cx="8229600" cy="4095750"/>
          </a:xfrm>
        </p:spPr>
        <p:txBody>
          <a:bodyPr>
            <a:normAutofit/>
          </a:bodyPr>
          <a:lstStyle/>
          <a:p>
            <a:pPr algn="ctr"/>
            <a:r>
              <a:rPr lang="en-US" b="1" dirty="0">
                <a:solidFill>
                  <a:schemeClr val="tx2"/>
                </a:solidFill>
              </a:rPr>
              <a:t>Telehealth is a </a:t>
            </a:r>
            <a:br>
              <a:rPr lang="en-US" b="1" dirty="0">
                <a:solidFill>
                  <a:schemeClr val="tx2"/>
                </a:solidFill>
              </a:rPr>
            </a:br>
            <a:r>
              <a:rPr lang="en-US" b="1" dirty="0">
                <a:solidFill>
                  <a:schemeClr val="tx2"/>
                </a:solidFill>
              </a:rPr>
              <a:t>Service Delivery Model                                 </a:t>
            </a:r>
            <a:r>
              <a:rPr lang="en-US" sz="2400" dirty="0"/>
              <a:t>(not a modality or methodology)</a:t>
            </a:r>
            <a:br>
              <a:rPr lang="en-US" sz="2400" dirty="0"/>
            </a:br>
            <a:br>
              <a:rPr lang="en-US" sz="2400" dirty="0"/>
            </a:br>
            <a:br>
              <a:rPr lang="en-US" sz="3100" dirty="0"/>
            </a:br>
            <a:r>
              <a:rPr lang="en-US" sz="4000" dirty="0"/>
              <a:t>Technology is the Tool!</a:t>
            </a:r>
          </a:p>
        </p:txBody>
      </p:sp>
    </p:spTree>
    <p:extLst>
      <p:ext uri="{BB962C8B-B14F-4D97-AF65-F5344CB8AC3E}">
        <p14:creationId xmlns:p14="http://schemas.microsoft.com/office/powerpoint/2010/main" val="2680010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2"/>
                </a:solidFill>
              </a:rPr>
              <a:t>TBOTE &amp; TBPTE  </a:t>
            </a:r>
            <a:br>
              <a:rPr lang="en-US" b="1" dirty="0">
                <a:solidFill>
                  <a:schemeClr val="tx2"/>
                </a:solidFill>
              </a:rPr>
            </a:br>
            <a:r>
              <a:rPr lang="en-US" b="1" dirty="0">
                <a:solidFill>
                  <a:schemeClr val="tx2"/>
                </a:solidFill>
              </a:rPr>
              <a:t>Telehealth Rules </a:t>
            </a:r>
          </a:p>
        </p:txBody>
      </p:sp>
      <p:sp>
        <p:nvSpPr>
          <p:cNvPr id="5" name="Content Placeholder 4"/>
          <p:cNvSpPr>
            <a:spLocks noGrp="1"/>
          </p:cNvSpPr>
          <p:nvPr>
            <p:ph idx="1"/>
          </p:nvPr>
        </p:nvSpPr>
        <p:spPr>
          <a:xfrm>
            <a:off x="914400" y="2667000"/>
            <a:ext cx="7543801" cy="4023360"/>
          </a:xfrm>
        </p:spPr>
        <p:txBody>
          <a:bodyPr/>
          <a:lstStyle/>
          <a:p>
            <a:pPr>
              <a:buFont typeface="Wingdings" panose="05000000000000000000" pitchFamily="2" charset="2"/>
              <a:buChar char="§"/>
            </a:pPr>
            <a:r>
              <a:rPr lang="en-US" dirty="0"/>
              <a:t>Different Practice Acts and different Rules</a:t>
            </a:r>
          </a:p>
          <a:p>
            <a:pPr>
              <a:buFont typeface="Wingdings" panose="05000000000000000000" pitchFamily="2" charset="2"/>
              <a:buChar char="§"/>
            </a:pPr>
            <a:r>
              <a:rPr lang="en-US" dirty="0"/>
              <a:t>Definitions</a:t>
            </a:r>
          </a:p>
          <a:p>
            <a:pPr>
              <a:buFont typeface="Wingdings" panose="05000000000000000000" pitchFamily="2" charset="2"/>
              <a:buChar char="§"/>
            </a:pPr>
            <a:r>
              <a:rPr lang="en-US" dirty="0"/>
              <a:t>Role delineation (OT/OTA; PT/PTA)</a:t>
            </a:r>
          </a:p>
          <a:p>
            <a:pPr>
              <a:buFont typeface="Wingdings" panose="05000000000000000000" pitchFamily="2" charset="2"/>
              <a:buChar char="§"/>
            </a:pPr>
            <a:r>
              <a:rPr lang="en-US" dirty="0"/>
              <a:t>PT: Standards of Care</a:t>
            </a:r>
          </a:p>
          <a:p>
            <a:pPr>
              <a:buFont typeface="Wingdings" panose="05000000000000000000" pitchFamily="2" charset="2"/>
              <a:buChar char="§"/>
            </a:pPr>
            <a:r>
              <a:rPr lang="en-US" dirty="0"/>
              <a:t>OT: Ethics </a:t>
            </a:r>
          </a:p>
          <a:p>
            <a:endParaRPr lang="en-US" dirty="0"/>
          </a:p>
        </p:txBody>
      </p:sp>
      <p:pic>
        <p:nvPicPr>
          <p:cNvPr id="3" name="Picture 2" descr="File:De Zavala Flag.svg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0" y="2698671"/>
            <a:ext cx="2971800" cy="1980009"/>
          </a:xfrm>
          <a:prstGeom prst="rect">
            <a:avLst/>
          </a:prstGeom>
        </p:spPr>
      </p:pic>
    </p:spTree>
    <p:extLst>
      <p:ext uri="{BB962C8B-B14F-4D97-AF65-F5344CB8AC3E}">
        <p14:creationId xmlns:p14="http://schemas.microsoft.com/office/powerpoint/2010/main" val="2453946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2D5C3-0009-4D9D-914F-EDC11B0FC132}"/>
              </a:ext>
            </a:extLst>
          </p:cNvPr>
          <p:cNvSpPr>
            <a:spLocks noGrp="1"/>
          </p:cNvSpPr>
          <p:nvPr>
            <p:ph type="title" idx="4294967295"/>
          </p:nvPr>
        </p:nvSpPr>
        <p:spPr>
          <a:xfrm>
            <a:off x="0" y="750888"/>
            <a:ext cx="8229600" cy="757237"/>
          </a:xfrm>
        </p:spPr>
        <p:txBody>
          <a:bodyPr>
            <a:noAutofit/>
          </a:bodyPr>
          <a:lstStyle/>
          <a:p>
            <a:pPr algn="ctr"/>
            <a:r>
              <a:rPr lang="en-US" sz="3600" b="1" dirty="0">
                <a:solidFill>
                  <a:schemeClr val="tx2"/>
                </a:solidFill>
              </a:rPr>
              <a:t>TBOTE</a:t>
            </a:r>
          </a:p>
        </p:txBody>
      </p:sp>
      <p:sp>
        <p:nvSpPr>
          <p:cNvPr id="3" name="Text Placeholder 2">
            <a:extLst>
              <a:ext uri="{FF2B5EF4-FFF2-40B4-BE49-F238E27FC236}">
                <a16:creationId xmlns:a16="http://schemas.microsoft.com/office/drawing/2014/main" id="{468DA748-F89E-410C-BCAF-5135180E2EFC}"/>
              </a:ext>
            </a:extLst>
          </p:cNvPr>
          <p:cNvSpPr>
            <a:spLocks noGrp="1"/>
          </p:cNvSpPr>
          <p:nvPr>
            <p:ph type="body" idx="4294967295"/>
          </p:nvPr>
        </p:nvSpPr>
        <p:spPr>
          <a:xfrm>
            <a:off x="1065212" y="1810640"/>
            <a:ext cx="3732213" cy="757238"/>
          </a:xfrm>
        </p:spPr>
        <p:txBody>
          <a:bodyPr>
            <a:normAutofit/>
          </a:bodyPr>
          <a:lstStyle/>
          <a:p>
            <a:r>
              <a:rPr lang="en-US" b="1" dirty="0"/>
              <a:t>TBOTE: §362.1. Definitions.</a:t>
            </a:r>
            <a:endParaRPr lang="en-US" sz="1600" dirty="0"/>
          </a:p>
        </p:txBody>
      </p:sp>
      <p:sp>
        <p:nvSpPr>
          <p:cNvPr id="4" name="Content Placeholder 3">
            <a:extLst>
              <a:ext uri="{FF2B5EF4-FFF2-40B4-BE49-F238E27FC236}">
                <a16:creationId xmlns:a16="http://schemas.microsoft.com/office/drawing/2014/main" id="{14CCE55D-1F4D-413E-97E4-53CE85D22A98}"/>
              </a:ext>
            </a:extLst>
          </p:cNvPr>
          <p:cNvSpPr>
            <a:spLocks noGrp="1"/>
          </p:cNvSpPr>
          <p:nvPr>
            <p:ph sz="half" idx="4294967295"/>
          </p:nvPr>
        </p:nvSpPr>
        <p:spPr>
          <a:xfrm>
            <a:off x="381000" y="2438400"/>
            <a:ext cx="8534400" cy="3387725"/>
          </a:xfrm>
        </p:spPr>
        <p:txBody>
          <a:bodyPr>
            <a:normAutofit/>
          </a:bodyPr>
          <a:lstStyle/>
          <a:p>
            <a:pPr marL="0" indent="0">
              <a:buNone/>
            </a:pPr>
            <a:r>
              <a:rPr lang="en-US" dirty="0"/>
              <a:t>(39) Telehealth--A mode of service delivery for the provision of occupational therapy services delivered by an occupational therapy practitioner to a client at a different physical location using telecommunications or information technology.</a:t>
            </a:r>
          </a:p>
          <a:p>
            <a:pPr marL="0" indent="0">
              <a:buNone/>
            </a:pPr>
            <a:r>
              <a:rPr lang="en-US" dirty="0"/>
              <a:t>Telehealth refers only to the practice of occupational therapy by occupational therapy practitioners who are licensed by this Board with clients who are located in Texas at the time of the provision of occupational therapy services. Also may be known as other terms including but not limited to </a:t>
            </a:r>
            <a:r>
              <a:rPr lang="en-US" dirty="0" err="1"/>
              <a:t>telepractice</a:t>
            </a:r>
            <a:r>
              <a:rPr lang="en-US" dirty="0"/>
              <a:t>, telecare, </a:t>
            </a:r>
            <a:r>
              <a:rPr lang="en-US" dirty="0" err="1"/>
              <a:t>telerehabilitation</a:t>
            </a:r>
            <a:r>
              <a:rPr lang="en-US" dirty="0"/>
              <a:t>, and e-health services.</a:t>
            </a:r>
          </a:p>
          <a:p>
            <a:pPr marL="0" indent="0">
              <a:buNone/>
            </a:pPr>
            <a:r>
              <a:rPr lang="en-US" dirty="0"/>
              <a:t> 						(TBOTE, 2016)</a:t>
            </a:r>
          </a:p>
        </p:txBody>
      </p:sp>
      <p:sp>
        <p:nvSpPr>
          <p:cNvPr id="6" name="Content Placeholder 5">
            <a:extLst>
              <a:ext uri="{FF2B5EF4-FFF2-40B4-BE49-F238E27FC236}">
                <a16:creationId xmlns:a16="http://schemas.microsoft.com/office/drawing/2014/main" id="{07DDAF2B-1523-4962-BB73-3FF86A451C06}"/>
              </a:ext>
            </a:extLst>
          </p:cNvPr>
          <p:cNvSpPr>
            <a:spLocks noGrp="1"/>
          </p:cNvSpPr>
          <p:nvPr>
            <p:ph sz="quarter" idx="4294967295"/>
          </p:nvPr>
        </p:nvSpPr>
        <p:spPr>
          <a:xfrm>
            <a:off x="8610600" y="2743200"/>
            <a:ext cx="4346575" cy="3951288"/>
          </a:xfrm>
        </p:spPr>
        <p:txBody>
          <a:bodyPr>
            <a:normAutofit/>
          </a:bodyPr>
          <a:lstStyle/>
          <a:p>
            <a:pPr marL="0" indent="0">
              <a:buNone/>
            </a:pPr>
            <a:r>
              <a:rPr lang="en-US" dirty="0"/>
              <a:t>		</a:t>
            </a:r>
            <a:endParaRPr lang="en-US" sz="2000" i="1" dirty="0"/>
          </a:p>
        </p:txBody>
      </p:sp>
      <p:sp>
        <p:nvSpPr>
          <p:cNvPr id="5" name="Rectangle 4"/>
          <p:cNvSpPr/>
          <p:nvPr/>
        </p:nvSpPr>
        <p:spPr>
          <a:xfrm>
            <a:off x="1600200" y="6488668"/>
            <a:ext cx="7010400" cy="369332"/>
          </a:xfrm>
          <a:prstGeom prst="rect">
            <a:avLst/>
          </a:prstGeom>
        </p:spPr>
        <p:txBody>
          <a:bodyPr wrap="square">
            <a:spAutoFit/>
          </a:bodyPr>
          <a:lstStyle/>
          <a:p>
            <a:r>
              <a:rPr lang="en-US" dirty="0"/>
              <a:t>(Amended to be effective July 1, 2016, 41 </a:t>
            </a:r>
            <a:r>
              <a:rPr lang="en-US" dirty="0" err="1"/>
              <a:t>TexReg</a:t>
            </a:r>
            <a:r>
              <a:rPr lang="en-US" dirty="0"/>
              <a:t> 4046)</a:t>
            </a:r>
          </a:p>
        </p:txBody>
      </p:sp>
    </p:spTree>
    <p:extLst>
      <p:ext uri="{BB962C8B-B14F-4D97-AF65-F5344CB8AC3E}">
        <p14:creationId xmlns:p14="http://schemas.microsoft.com/office/powerpoint/2010/main" val="69648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 Evaluation:  </a:t>
            </a:r>
          </a:p>
        </p:txBody>
      </p:sp>
      <p:sp>
        <p:nvSpPr>
          <p:cNvPr id="3" name="Content Placeholder 2"/>
          <p:cNvSpPr>
            <a:spLocks noGrp="1"/>
          </p:cNvSpPr>
          <p:nvPr>
            <p:ph sz="half" idx="4294967295"/>
          </p:nvPr>
        </p:nvSpPr>
        <p:spPr>
          <a:xfrm>
            <a:off x="507380" y="1905000"/>
            <a:ext cx="8610600" cy="4022725"/>
          </a:xfrm>
        </p:spPr>
        <p:txBody>
          <a:bodyPr>
            <a:noAutofit/>
          </a:bodyPr>
          <a:lstStyle/>
          <a:p>
            <a:r>
              <a:rPr lang="en-US" dirty="0"/>
              <a:t>(1) Only an occupational therapist may perform an initial evaluation or any reevaluations.</a:t>
            </a:r>
          </a:p>
          <a:p>
            <a:r>
              <a:rPr lang="en-US" dirty="0"/>
              <a:t>(2) An occupational therapy plan of care must be based on an occupational therapy evaluation.</a:t>
            </a:r>
          </a:p>
          <a:p>
            <a:r>
              <a:rPr lang="en-US" dirty="0"/>
              <a:t>(3) The occupational therapist is responsible for determining whether any aspect of the evaluation may be conducted via telehealth or must be conducted in person.</a:t>
            </a:r>
          </a:p>
          <a:p>
            <a:r>
              <a:rPr lang="en-US" dirty="0"/>
              <a:t>(4) The occupational therapist must have contact with the client during the evaluation via telehealth using </a:t>
            </a:r>
            <a:r>
              <a:rPr lang="en-US" u="sng" dirty="0"/>
              <a:t>synchronous audiovisual technology </a:t>
            </a:r>
            <a:r>
              <a:rPr lang="en-US" i="1" dirty="0"/>
              <a:t>or</a:t>
            </a:r>
            <a:r>
              <a:rPr lang="en-US" dirty="0"/>
              <a:t> </a:t>
            </a:r>
            <a:r>
              <a:rPr lang="en-US" u="sng" dirty="0"/>
              <a:t>in person</a:t>
            </a:r>
            <a:r>
              <a:rPr lang="en-US" dirty="0"/>
              <a:t>. </a:t>
            </a:r>
            <a:r>
              <a:rPr lang="en-US" i="1" dirty="0"/>
              <a:t>Other telecommunications or information technology may be used to aid in the evaluation but may not be the primary means of contact or communication.</a:t>
            </a:r>
          </a:p>
          <a:p>
            <a:endParaRPr lang="en-US" i="1" dirty="0"/>
          </a:p>
        </p:txBody>
      </p:sp>
      <p:sp>
        <p:nvSpPr>
          <p:cNvPr id="2" name="Rectangle 1"/>
          <p:cNvSpPr/>
          <p:nvPr/>
        </p:nvSpPr>
        <p:spPr>
          <a:xfrm>
            <a:off x="7315200" y="5910698"/>
            <a:ext cx="1512145" cy="369332"/>
          </a:xfrm>
          <a:prstGeom prst="rect">
            <a:avLst/>
          </a:prstGeom>
        </p:spPr>
        <p:txBody>
          <a:bodyPr wrap="none">
            <a:spAutoFit/>
          </a:bodyPr>
          <a:lstStyle/>
          <a:p>
            <a:r>
              <a:rPr lang="en-US" dirty="0"/>
              <a:t>(TBOTE, 2016)</a:t>
            </a:r>
          </a:p>
        </p:txBody>
      </p:sp>
    </p:spTree>
    <p:extLst>
      <p:ext uri="{BB962C8B-B14F-4D97-AF65-F5344CB8AC3E}">
        <p14:creationId xmlns:p14="http://schemas.microsoft.com/office/powerpoint/2010/main" val="3161256945"/>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33CC"/>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C8894ADABDFB46B02B40B9920E41A5" ma:contentTypeVersion="2" ma:contentTypeDescription="Create a new document." ma:contentTypeScope="" ma:versionID="77a801af38d637f481aa51778de4c7f6">
  <xsd:schema xmlns:xsd="http://www.w3.org/2001/XMLSchema" xmlns:xs="http://www.w3.org/2001/XMLSchema" xmlns:p="http://schemas.microsoft.com/office/2006/metadata/properties" xmlns:ns1="http://schemas.microsoft.com/sharepoint/v3" xmlns:ns2="18820cc2-cd44-4246-87fa-64fff794c2b5" targetNamespace="http://schemas.microsoft.com/office/2006/metadata/properties" ma:root="true" ma:fieldsID="6c4e202779eaded81854f6e2097070af" ns1:_="" ns2:_="">
    <xsd:import namespace="http://schemas.microsoft.com/sharepoint/v3"/>
    <xsd:import namespace="18820cc2-cd44-4246-87fa-64fff794c2b5"/>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8820cc2-cd44-4246-87fa-64fff794c2b5"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18820cc2-cd44-4246-87fa-64fff794c2b5">UATYJNJSQVHC-934185346-2</_dlc_DocId>
    <_dlc_DocIdUrl xmlns="18820cc2-cd44-4246-87fa-64fff794c2b5">
      <Url>https://www.txspot.org/_layouts/15/DocIdRedir.aspx?ID=UATYJNJSQVHC-934185346-2</Url>
      <Description>UATYJNJSQVHC-934185346-2</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A3F5F8-BD0A-4E3A-B632-D0B57CBDCF4F}"/>
</file>

<file path=customXml/itemProps2.xml><?xml version="1.0" encoding="utf-8"?>
<ds:datastoreItem xmlns:ds="http://schemas.openxmlformats.org/officeDocument/2006/customXml" ds:itemID="{6683AAA4-28FE-4F19-BEC9-F2AAE437886F}"/>
</file>

<file path=customXml/itemProps3.xml><?xml version="1.0" encoding="utf-8"?>
<ds:datastoreItem xmlns:ds="http://schemas.openxmlformats.org/officeDocument/2006/customXml" ds:itemID="{79DC9700-0205-4E0C-848B-4A9D06A26ED4}"/>
</file>

<file path=customXml/itemProps4.xml><?xml version="1.0" encoding="utf-8"?>
<ds:datastoreItem xmlns:ds="http://schemas.openxmlformats.org/officeDocument/2006/customXml" ds:itemID="{02AA8EAD-6300-4B02-BEB2-05F39ED07225}"/>
</file>

<file path=docProps/app.xml><?xml version="1.0" encoding="utf-8"?>
<Properties xmlns="http://schemas.openxmlformats.org/officeDocument/2006/extended-properties" xmlns:vt="http://schemas.openxmlformats.org/officeDocument/2006/docPropsVTypes">
  <Template>Retrospect</Template>
  <TotalTime>823</TotalTime>
  <Words>2990</Words>
  <Application>Microsoft Office PowerPoint</Application>
  <PresentationFormat>On-screen Show (4:3)</PresentationFormat>
  <Paragraphs>251</Paragraphs>
  <Slides>36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Wingdings</vt:lpstr>
      <vt:lpstr>Retrospect</vt:lpstr>
      <vt:lpstr>Telehealth Opportunities for Increasing Access and Efficiency</vt:lpstr>
      <vt:lpstr>Agenda  </vt:lpstr>
      <vt:lpstr>A Smorgasbord of Terms</vt:lpstr>
      <vt:lpstr>Telehealth  has emerged  as the term of choice in Texas (legislation, regulation and practice) </vt:lpstr>
      <vt:lpstr>Telehealth Definitions  from the Professions</vt:lpstr>
      <vt:lpstr>Telehealth is a  Service Delivery Model                                 (not a modality or methodology)   Technology is the Tool!</vt:lpstr>
      <vt:lpstr>TBOTE &amp; TBPTE   Telehealth Rules </vt:lpstr>
      <vt:lpstr>TBOTE</vt:lpstr>
      <vt:lpstr>(e) Evaluation:  </vt:lpstr>
      <vt:lpstr>(f) Plan of Care</vt:lpstr>
      <vt:lpstr>PowerPoint Presentation</vt:lpstr>
      <vt:lpstr>   TBPTE:  §322.5. Telehealth </vt:lpstr>
      <vt:lpstr> TBPTE: §322.5. Telehealth </vt:lpstr>
      <vt:lpstr>OT &amp; PT Rule Comparison</vt:lpstr>
      <vt:lpstr>New State Policy: SB 922  Relating to the reimbursement of certain providers under the Medicaid program for the provision of telehealth services.</vt:lpstr>
      <vt:lpstr>PowerPoint Presentation</vt:lpstr>
      <vt:lpstr>Telehealth Technology                            Applicable for Schools </vt:lpstr>
      <vt:lpstr>In some cases,  a “hybrid model”  (combination of telehealth                      and in-person services)  may be the best option.       (Cason &amp; Criss, 2019)</vt:lpstr>
      <vt:lpstr>Significant Considerations BEFORE                                                     Initiating Telehealth                              Service Delivery</vt:lpstr>
      <vt:lpstr>PowerPoint Presentation</vt:lpstr>
      <vt:lpstr>These factors must inform                                the choice of technology solutions                 as well as  what is and is not provided                   through a  telehealth model.   </vt:lpstr>
      <vt:lpstr>Benefits of Telehealth Services</vt:lpstr>
      <vt:lpstr>Challenges with ICT</vt:lpstr>
      <vt:lpstr>PowerPoint Presentation</vt:lpstr>
      <vt:lpstr>Both AOTA and APTA                                     have adopted the WHO model                  for persons with disabilities                   based on the ICF</vt:lpstr>
      <vt:lpstr>Evaluation Using ICT</vt:lpstr>
      <vt:lpstr>Examples of Assessment Tools Successfully Administered Using Telehealth</vt:lpstr>
      <vt:lpstr>More and more, assessment tools  are being digitized;                                                more and more publishers                                   (e.g.,WPS, Pearson, CanChild)                                                             are designing with                                          remote evaluation in mind.      (Cason &amp; Criss, 2019) </vt:lpstr>
      <vt:lpstr>Telehealth Interventions:                             Direct Services</vt:lpstr>
      <vt:lpstr>Telehealth Interventions:                                   Indirect Services                                                 (services on behalf of the child)</vt:lpstr>
      <vt:lpstr>Supervision of/Consultation with                    OT and PT Assistants</vt:lpstr>
      <vt:lpstr>Examples of Videoconferencing Technologies (not an exhaustive list)</vt:lpstr>
      <vt:lpstr>Do not initiate services to students                              using telehealth without acquiring                                 the necessary knowledge and skills                                for accessing and navigating the                 software/web-based systems and                         having available tech support                                                           for the system you will be using.                                              Training and mentorship in service delivery                   via telehealth is  critical.      (Fischbach, 2019) </vt:lpstr>
      <vt:lpstr>Published Evidence                                    Relevant to School Practice</vt:lpstr>
      <vt:lpstr>PowerPoint Presentation</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Telehealth Opportunities for Increasing Access and Efficiency</dc:title>
  <dc:creator>Jean</dc:creator>
  <cp:lastModifiedBy>Janine Calmes</cp:lastModifiedBy>
  <cp:revision>142</cp:revision>
  <cp:lastPrinted>2019-05-26T18:05:45Z</cp:lastPrinted>
  <dcterms:created xsi:type="dcterms:W3CDTF">2019-03-18T21:25:18Z</dcterms:created>
  <dcterms:modified xsi:type="dcterms:W3CDTF">2020-03-26T17:52:00Z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0x01010026C8894ADABDFB46B02B40B9920E41A5</vt:lpwstr>
  </property>
  <property fmtid="{D5CDD505-2E9C-101B-9397-08002B2CF9AE}" pid="3" name="_dlc_DocIdItemGuid">
    <vt:lpwstr>4d235300-7284-4690-b256-86f02b8069d4</vt:lpwstr>
  </property>
</Properties>
</file>